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417" r:id="rId3"/>
    <p:sldId id="267" r:id="rId4"/>
    <p:sldId id="431" r:id="rId5"/>
    <p:sldId id="382" r:id="rId6"/>
    <p:sldId id="436" r:id="rId7"/>
    <p:sldId id="384" r:id="rId8"/>
    <p:sldId id="433" r:id="rId9"/>
    <p:sldId id="439" r:id="rId10"/>
    <p:sldId id="434" r:id="rId11"/>
    <p:sldId id="440" r:id="rId12"/>
    <p:sldId id="435" r:id="rId13"/>
    <p:sldId id="383" r:id="rId14"/>
    <p:sldId id="264" r:id="rId15"/>
    <p:sldId id="263" r:id="rId16"/>
    <p:sldId id="261" r:id="rId17"/>
    <p:sldId id="308" r:id="rId18"/>
    <p:sldId id="262" r:id="rId19"/>
    <p:sldId id="379" r:id="rId20"/>
    <p:sldId id="380" r:id="rId21"/>
    <p:sldId id="381" r:id="rId22"/>
    <p:sldId id="432" r:id="rId23"/>
    <p:sldId id="292" r:id="rId24"/>
    <p:sldId id="310" r:id="rId25"/>
    <p:sldId id="329" r:id="rId26"/>
    <p:sldId id="352" r:id="rId27"/>
    <p:sldId id="430" r:id="rId28"/>
    <p:sldId id="392" r:id="rId29"/>
    <p:sldId id="396" r:id="rId30"/>
    <p:sldId id="393" r:id="rId31"/>
    <p:sldId id="394" r:id="rId32"/>
    <p:sldId id="429" r:id="rId33"/>
    <p:sldId id="337" r:id="rId34"/>
    <p:sldId id="340" r:id="rId35"/>
    <p:sldId id="438" r:id="rId36"/>
    <p:sldId id="437" r:id="rId37"/>
    <p:sldId id="385" r:id="rId38"/>
    <p:sldId id="441" r:id="rId39"/>
    <p:sldId id="259" r:id="rId40"/>
    <p:sldId id="25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23"/>
    <p:restoredTop sz="95893"/>
  </p:normalViewPr>
  <p:slideViewPr>
    <p:cSldViewPr snapToGrid="0" snapToObjects="1" showGuides="1">
      <p:cViewPr varScale="1">
        <p:scale>
          <a:sx n="110" d="100"/>
          <a:sy n="110" d="100"/>
        </p:scale>
        <p:origin x="828"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A9B0E1-DE61-A246-A1B4-48CF2334EC24}" type="datetimeFigureOut">
              <a:rPr lang="en-US" smtClean="0"/>
              <a:t>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3B1553-54A8-B545-8410-11A5B092AB3D}" type="slidenum">
              <a:rPr lang="en-US" smtClean="0"/>
              <a:t>‹#›</a:t>
            </a:fld>
            <a:endParaRPr lang="en-US"/>
          </a:p>
        </p:txBody>
      </p:sp>
    </p:spTree>
    <p:extLst>
      <p:ext uri="{BB962C8B-B14F-4D97-AF65-F5344CB8AC3E}">
        <p14:creationId xmlns:p14="http://schemas.microsoft.com/office/powerpoint/2010/main" val="3605076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hluhluwegamereserve.com/dung-beetle-fact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1</a:t>
            </a:fld>
            <a:endParaRPr lang="en-US"/>
          </a:p>
        </p:txBody>
      </p:sp>
    </p:spTree>
    <p:extLst>
      <p:ext uri="{BB962C8B-B14F-4D97-AF65-F5344CB8AC3E}">
        <p14:creationId xmlns:p14="http://schemas.microsoft.com/office/powerpoint/2010/main" val="824490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Hosler</a:t>
            </a:r>
            <a:r>
              <a:rPr lang="en-US" sz="1200" b="0" i="0" kern="1200" dirty="0">
                <a:solidFill>
                  <a:schemeClr val="tx1"/>
                </a:solidFill>
                <a:effectLst/>
                <a:latin typeface="+mn-lt"/>
                <a:ea typeface="+mn-ea"/>
                <a:cs typeface="+mn-cs"/>
              </a:rPr>
              <a:t>, S. C., Jones, H. P., Nelson, M., &amp; Barber, N. A. (2021). Management actions shape dung beetle community structure and functional traits in restored tallgrass prairie. </a:t>
            </a:r>
            <a:r>
              <a:rPr lang="en-US" sz="1200" b="0" i="1" kern="1200" dirty="0">
                <a:solidFill>
                  <a:schemeClr val="tx1"/>
                </a:solidFill>
                <a:effectLst/>
                <a:latin typeface="+mn-lt"/>
                <a:ea typeface="+mn-ea"/>
                <a:cs typeface="+mn-cs"/>
              </a:rPr>
              <a:t>Ecological Entomology</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46</a:t>
            </a:r>
            <a:r>
              <a:rPr lang="en-US" sz="1200" b="0" i="0" kern="1200" dirty="0">
                <a:solidFill>
                  <a:schemeClr val="tx1"/>
                </a:solidFill>
                <a:effectLst/>
                <a:latin typeface="+mn-lt"/>
                <a:ea typeface="+mn-ea"/>
                <a:cs typeface="+mn-cs"/>
              </a:rPr>
              <a:t>(2), 175-186.</a:t>
            </a:r>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10</a:t>
            </a:fld>
            <a:endParaRPr lang="en-US"/>
          </a:p>
        </p:txBody>
      </p:sp>
    </p:spTree>
    <p:extLst>
      <p:ext uri="{BB962C8B-B14F-4D97-AF65-F5344CB8AC3E}">
        <p14:creationId xmlns:p14="http://schemas.microsoft.com/office/powerpoint/2010/main" val="1851678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kern="1200" dirty="0">
                <a:solidFill>
                  <a:schemeClr val="tx1"/>
                </a:solidFill>
                <a:effectLst/>
                <a:latin typeface="+mn-lt"/>
                <a:ea typeface="+mn-ea"/>
                <a:cs typeface="+mn-cs"/>
              </a:rPr>
              <a:t>Barber, N. A., </a:t>
            </a:r>
            <a:r>
              <a:rPr lang="en-US" sz="1200" kern="1200" dirty="0" err="1">
                <a:solidFill>
                  <a:schemeClr val="tx1"/>
                </a:solidFill>
                <a:effectLst/>
                <a:latin typeface="+mn-lt"/>
                <a:ea typeface="+mn-ea"/>
                <a:cs typeface="+mn-cs"/>
              </a:rPr>
              <a:t>Hosler</a:t>
            </a:r>
            <a:r>
              <a:rPr lang="en-US" sz="1200" kern="1200" dirty="0">
                <a:solidFill>
                  <a:schemeClr val="tx1"/>
                </a:solidFill>
                <a:effectLst/>
                <a:latin typeface="+mn-lt"/>
                <a:ea typeface="+mn-ea"/>
                <a:cs typeface="+mn-cs"/>
              </a:rPr>
              <a:t>, S. C., Whiston, P., &amp; Jones, H. P. (2019). Initial responses of dung beetle communities to bison reintroduction in restored and remnant tallgrass prairie. </a:t>
            </a:r>
            <a:r>
              <a:rPr lang="en-US" sz="1200" i="1" kern="1200" dirty="0">
                <a:solidFill>
                  <a:schemeClr val="tx1"/>
                </a:solidFill>
                <a:effectLst/>
                <a:latin typeface="+mn-lt"/>
                <a:ea typeface="+mn-ea"/>
                <a:cs typeface="+mn-cs"/>
              </a:rPr>
              <a:t>Natural Areas Journal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39</a:t>
            </a:r>
            <a:r>
              <a:rPr lang="en-US" sz="1200" kern="1200" dirty="0">
                <a:solidFill>
                  <a:schemeClr val="tx1"/>
                </a:solidFill>
                <a:effectLst/>
                <a:latin typeface="+mn-lt"/>
                <a:ea typeface="+mn-ea"/>
                <a:cs typeface="+mn-cs"/>
              </a:rPr>
              <a:t>(4), 420-428.</a:t>
            </a:r>
          </a:p>
          <a:p>
            <a:r>
              <a:rPr lang="en-US" dirty="0"/>
              <a:t/>
            </a:r>
            <a:br>
              <a:rPr lang="en-US" dirty="0"/>
            </a:br>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11</a:t>
            </a:fld>
            <a:endParaRPr lang="en-US"/>
          </a:p>
        </p:txBody>
      </p:sp>
    </p:spTree>
    <p:extLst>
      <p:ext uri="{BB962C8B-B14F-4D97-AF65-F5344CB8AC3E}">
        <p14:creationId xmlns:p14="http://schemas.microsoft.com/office/powerpoint/2010/main" val="4146677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12</a:t>
            </a:fld>
            <a:endParaRPr lang="en-US"/>
          </a:p>
        </p:txBody>
      </p:sp>
    </p:spTree>
    <p:extLst>
      <p:ext uri="{BB962C8B-B14F-4D97-AF65-F5344CB8AC3E}">
        <p14:creationId xmlns:p14="http://schemas.microsoft.com/office/powerpoint/2010/main" val="1014803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13</a:t>
            </a:fld>
            <a:endParaRPr lang="en-US"/>
          </a:p>
        </p:txBody>
      </p:sp>
    </p:spTree>
    <p:extLst>
      <p:ext uri="{BB962C8B-B14F-4D97-AF65-F5344CB8AC3E}">
        <p14:creationId xmlns:p14="http://schemas.microsoft.com/office/powerpoint/2010/main" val="950715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14</a:t>
            </a:fld>
            <a:endParaRPr lang="en-US"/>
          </a:p>
        </p:txBody>
      </p:sp>
    </p:spTree>
    <p:extLst>
      <p:ext uri="{BB962C8B-B14F-4D97-AF65-F5344CB8AC3E}">
        <p14:creationId xmlns:p14="http://schemas.microsoft.com/office/powerpoint/2010/main" val="4144566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rPr>
              <a:t>From Shelly </a:t>
            </a:r>
            <a:r>
              <a:rPr lang="en-US" sz="1200" b="0" i="0" u="sng" kern="1200" dirty="0" err="1">
                <a:solidFill>
                  <a:schemeClr val="tx1"/>
                </a:solidFill>
                <a:effectLst/>
                <a:latin typeface="+mn-lt"/>
                <a:ea typeface="+mn-ea"/>
                <a:cs typeface="+mn-cs"/>
              </a:rPr>
              <a:t>Wiggam</a:t>
            </a:r>
            <a:r>
              <a:rPr lang="en-US" sz="1200" b="0" i="0" u="sng" kern="1200" dirty="0">
                <a:solidFill>
                  <a:schemeClr val="tx1"/>
                </a:solidFill>
                <a:effectLst/>
                <a:latin typeface="+mn-lt"/>
                <a:ea typeface="+mn-ea"/>
                <a:cs typeface="+mn-cs"/>
              </a:rPr>
              <a:t> on Jan. 21, 2022</a:t>
            </a:r>
          </a:p>
          <a:p>
            <a:endParaRPr lang="en-US" sz="1200" b="0" i="0" u="sng"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Regarding TNC sites that have both bison and cattle grazing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I’ll go ahead and jump in here because I know all others on this thread are slammed right now </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TNC has three field sites in the Flint Hills Ecoregion that have both bison and cattle grazing units at each field site:</a:t>
            </a:r>
          </a:p>
          <a:p>
            <a:r>
              <a:rPr lang="en-US" sz="1200" b="0" i="0" kern="1200" dirty="0" err="1">
                <a:solidFill>
                  <a:schemeClr val="tx1"/>
                </a:solidFill>
                <a:effectLst/>
                <a:latin typeface="+mn-lt"/>
                <a:ea typeface="+mn-ea"/>
                <a:cs typeface="+mn-cs"/>
              </a:rPr>
              <a:t>Konza</a:t>
            </a:r>
            <a:r>
              <a:rPr lang="en-US" sz="1200" b="0" i="0" kern="1200" dirty="0">
                <a:solidFill>
                  <a:schemeClr val="tx1"/>
                </a:solidFill>
                <a:effectLst/>
                <a:latin typeface="+mn-lt"/>
                <a:ea typeface="+mn-ea"/>
                <a:cs typeface="+mn-cs"/>
              </a:rPr>
              <a:t> Prairie Biological Station (Riley and Geary Counties, KS);</a:t>
            </a:r>
          </a:p>
          <a:p>
            <a:r>
              <a:rPr lang="en-US" sz="1200" b="0" i="0" kern="1200" dirty="0">
                <a:solidFill>
                  <a:schemeClr val="tx1"/>
                </a:solidFill>
                <a:effectLst/>
                <a:latin typeface="+mn-lt"/>
                <a:ea typeface="+mn-ea"/>
                <a:cs typeface="+mn-cs"/>
              </a:rPr>
              <a:t>Tallgrass Prairie National Preserve (CS County, KS), and;</a:t>
            </a:r>
          </a:p>
          <a:p>
            <a:r>
              <a:rPr lang="en-US" sz="1200" b="0" i="0" kern="1200" dirty="0">
                <a:solidFill>
                  <a:schemeClr val="tx1"/>
                </a:solidFill>
                <a:effectLst/>
                <a:latin typeface="+mn-lt"/>
                <a:ea typeface="+mn-ea"/>
                <a:cs typeface="+mn-cs"/>
              </a:rPr>
              <a:t>Tallgrass Prairie Preserve (Osage County, OK). Tallgrass Prairie Preserve is in OK, but only barely south of the border.</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If you’d like, and others on this thread are okay with it, I’d be very happy to facilitate you getting into contact with the right people to discuss possibilities and options – I have worked with/on all three preserves (and with the people at each) extensively over the last 22 years, but totally understand if you and/or others on this thread would like to facilitate </a:t>
            </a:r>
          </a:p>
          <a:p>
            <a:r>
              <a:rPr lang="en-US" sz="1200" b="0" i="0" u="none" strike="noStrike"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Regarding Non-TNC bison and cattle operations/areas in Tallgrass, Mixed Grass, Short Grass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If you would like private lands sites with both bison and cattle grazing units that are not part of TNC and/or are in different Prairie Ecosystem types, I’d be happy to connect you with people – just holler if so!</a:t>
            </a:r>
          </a:p>
          <a:p>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15</a:t>
            </a:fld>
            <a:endParaRPr lang="en-US"/>
          </a:p>
        </p:txBody>
      </p:sp>
    </p:spTree>
    <p:extLst>
      <p:ext uri="{BB962C8B-B14F-4D97-AF65-F5344CB8AC3E}">
        <p14:creationId xmlns:p14="http://schemas.microsoft.com/office/powerpoint/2010/main" val="676107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16</a:t>
            </a:fld>
            <a:endParaRPr lang="en-US"/>
          </a:p>
        </p:txBody>
      </p:sp>
    </p:spTree>
    <p:extLst>
      <p:ext uri="{BB962C8B-B14F-4D97-AF65-F5344CB8AC3E}">
        <p14:creationId xmlns:p14="http://schemas.microsoft.com/office/powerpoint/2010/main" val="2600101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17</a:t>
            </a:fld>
            <a:endParaRPr lang="en-US"/>
          </a:p>
        </p:txBody>
      </p:sp>
    </p:spTree>
    <p:extLst>
      <p:ext uri="{BB962C8B-B14F-4D97-AF65-F5344CB8AC3E}">
        <p14:creationId xmlns:p14="http://schemas.microsoft.com/office/powerpoint/2010/main" val="4020241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zoom in a bit on a single one of our study fields this is what we see.  The CRP land is outlined here in black with our study plot being represented by this yellow diagram.  If we blow that up a bit more this is where we collected the data.  It is a 200x300 meter plot with 9 sample points.  We collected tons of data on everything from plant composition to soils but what my research is focused on is these 5 points here in red.  Each of those points contained a pitfall trap which is a common way to sample ground dwelling insects.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F0DB-CA84-4761-BF95-0F5C0454A2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2056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19</a:t>
            </a:fld>
            <a:endParaRPr lang="en-US"/>
          </a:p>
        </p:txBody>
      </p:sp>
    </p:spTree>
    <p:extLst>
      <p:ext uri="{BB962C8B-B14F-4D97-AF65-F5344CB8AC3E}">
        <p14:creationId xmlns:p14="http://schemas.microsoft.com/office/powerpoint/2010/main" val="1496672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541499-CE9A-472B-8AD9-E46CCADFABC5}" type="slidenum">
              <a:rPr lang="en-US" smtClean="0"/>
              <a:t>2</a:t>
            </a:fld>
            <a:endParaRPr lang="en-US"/>
          </a:p>
        </p:txBody>
      </p:sp>
    </p:spTree>
    <p:extLst>
      <p:ext uri="{BB962C8B-B14F-4D97-AF65-F5344CB8AC3E}">
        <p14:creationId xmlns:p14="http://schemas.microsoft.com/office/powerpoint/2010/main" val="3578887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20</a:t>
            </a:fld>
            <a:endParaRPr lang="en-US"/>
          </a:p>
        </p:txBody>
      </p:sp>
    </p:spTree>
    <p:extLst>
      <p:ext uri="{BB962C8B-B14F-4D97-AF65-F5344CB8AC3E}">
        <p14:creationId xmlns:p14="http://schemas.microsoft.com/office/powerpoint/2010/main" val="3822720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21</a:t>
            </a:fld>
            <a:endParaRPr lang="en-US"/>
          </a:p>
        </p:txBody>
      </p:sp>
    </p:spTree>
    <p:extLst>
      <p:ext uri="{BB962C8B-B14F-4D97-AF65-F5344CB8AC3E}">
        <p14:creationId xmlns:p14="http://schemas.microsoft.com/office/powerpoint/2010/main" val="3261712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22</a:t>
            </a:fld>
            <a:endParaRPr lang="en-US"/>
          </a:p>
        </p:txBody>
      </p:sp>
    </p:spTree>
    <p:extLst>
      <p:ext uri="{BB962C8B-B14F-4D97-AF65-F5344CB8AC3E}">
        <p14:creationId xmlns:p14="http://schemas.microsoft.com/office/powerpoint/2010/main" val="1318767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23</a:t>
            </a:fld>
            <a:endParaRPr lang="en-US"/>
          </a:p>
        </p:txBody>
      </p:sp>
    </p:spTree>
    <p:extLst>
      <p:ext uri="{BB962C8B-B14F-4D97-AF65-F5344CB8AC3E}">
        <p14:creationId xmlns:p14="http://schemas.microsoft.com/office/powerpoint/2010/main" val="3552779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Corroborates findings of Tiberg and Floate</a:t>
            </a:r>
          </a:p>
        </p:txBody>
      </p:sp>
      <p:sp>
        <p:nvSpPr>
          <p:cNvPr id="4" name="Slide Number Placeholder 3"/>
          <p:cNvSpPr>
            <a:spLocks noGrp="1"/>
          </p:cNvSpPr>
          <p:nvPr>
            <p:ph type="sldNum" sz="quarter" idx="5"/>
          </p:nvPr>
        </p:nvSpPr>
        <p:spPr/>
        <p:txBody>
          <a:bodyPr/>
          <a:lstStyle/>
          <a:p>
            <a:fld id="{E9541499-CE9A-472B-8AD9-E46CCADFABC5}" type="slidenum">
              <a:rPr lang="en-US" smtClean="0"/>
              <a:t>24</a:t>
            </a:fld>
            <a:endParaRPr lang="en-US"/>
          </a:p>
        </p:txBody>
      </p:sp>
    </p:spTree>
    <p:extLst>
      <p:ext uri="{BB962C8B-B14F-4D97-AF65-F5344CB8AC3E}">
        <p14:creationId xmlns:p14="http://schemas.microsoft.com/office/powerpoint/2010/main" val="883335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NMDS and differences in dung beetle communities. Cattle grazed treatment does not overlap with the bison grazed treatment. Abundance shows no difference between two treatments. But when we look at these communities we see they are different. Compared with the univariate analysis this shows there are differences in communities.</a:t>
            </a:r>
          </a:p>
        </p:txBody>
      </p:sp>
      <p:sp>
        <p:nvSpPr>
          <p:cNvPr id="4" name="Slide Number Placeholder 3"/>
          <p:cNvSpPr>
            <a:spLocks noGrp="1"/>
          </p:cNvSpPr>
          <p:nvPr>
            <p:ph type="sldNum" sz="quarter" idx="5"/>
          </p:nvPr>
        </p:nvSpPr>
        <p:spPr/>
        <p:txBody>
          <a:bodyPr/>
          <a:lstStyle/>
          <a:p>
            <a:fld id="{E9541499-CE9A-472B-8AD9-E46CCADFABC5}" type="slidenum">
              <a:rPr lang="en-US" smtClean="0"/>
              <a:t>27</a:t>
            </a:fld>
            <a:endParaRPr lang="en-US"/>
          </a:p>
        </p:txBody>
      </p:sp>
    </p:spTree>
    <p:extLst>
      <p:ext uri="{BB962C8B-B14F-4D97-AF65-F5344CB8AC3E}">
        <p14:creationId xmlns:p14="http://schemas.microsoft.com/office/powerpoint/2010/main" val="1388465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Longer Vector = more influence on dung beetle communities</a:t>
            </a:r>
          </a:p>
        </p:txBody>
      </p:sp>
      <p:sp>
        <p:nvSpPr>
          <p:cNvPr id="4" name="Slide Number Placeholder 3"/>
          <p:cNvSpPr>
            <a:spLocks noGrp="1"/>
          </p:cNvSpPr>
          <p:nvPr>
            <p:ph type="sldNum" sz="quarter" idx="5"/>
          </p:nvPr>
        </p:nvSpPr>
        <p:spPr/>
        <p:txBody>
          <a:bodyPr/>
          <a:lstStyle/>
          <a:p>
            <a:fld id="{E9541499-CE9A-472B-8AD9-E46CCADFABC5}" type="slidenum">
              <a:rPr lang="en-US" smtClean="0"/>
              <a:t>28</a:t>
            </a:fld>
            <a:endParaRPr lang="en-US"/>
          </a:p>
        </p:txBody>
      </p:sp>
    </p:spTree>
    <p:extLst>
      <p:ext uri="{BB962C8B-B14F-4D97-AF65-F5344CB8AC3E}">
        <p14:creationId xmlns:p14="http://schemas.microsoft.com/office/powerpoint/2010/main" val="1140598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Longer Vector = more influence on dung beetle communities</a:t>
            </a:r>
          </a:p>
        </p:txBody>
      </p:sp>
      <p:sp>
        <p:nvSpPr>
          <p:cNvPr id="4" name="Slide Number Placeholder 3"/>
          <p:cNvSpPr>
            <a:spLocks noGrp="1"/>
          </p:cNvSpPr>
          <p:nvPr>
            <p:ph type="sldNum" sz="quarter" idx="5"/>
          </p:nvPr>
        </p:nvSpPr>
        <p:spPr/>
        <p:txBody>
          <a:bodyPr/>
          <a:lstStyle/>
          <a:p>
            <a:fld id="{E9541499-CE9A-472B-8AD9-E46CCADFABC5}" type="slidenum">
              <a:rPr lang="en-US" smtClean="0"/>
              <a:t>29</a:t>
            </a:fld>
            <a:endParaRPr lang="en-US"/>
          </a:p>
        </p:txBody>
      </p:sp>
    </p:spTree>
    <p:extLst>
      <p:ext uri="{BB962C8B-B14F-4D97-AF65-F5344CB8AC3E}">
        <p14:creationId xmlns:p14="http://schemas.microsoft.com/office/powerpoint/2010/main" val="2073912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Longer Vector = more influence on dung beetle communities</a:t>
            </a:r>
          </a:p>
        </p:txBody>
      </p:sp>
      <p:sp>
        <p:nvSpPr>
          <p:cNvPr id="4" name="Slide Number Placeholder 3"/>
          <p:cNvSpPr>
            <a:spLocks noGrp="1"/>
          </p:cNvSpPr>
          <p:nvPr>
            <p:ph type="sldNum" sz="quarter" idx="5"/>
          </p:nvPr>
        </p:nvSpPr>
        <p:spPr/>
        <p:txBody>
          <a:bodyPr/>
          <a:lstStyle/>
          <a:p>
            <a:fld id="{E9541499-CE9A-472B-8AD9-E46CCADFABC5}" type="slidenum">
              <a:rPr lang="en-US" smtClean="0"/>
              <a:t>30</a:t>
            </a:fld>
            <a:endParaRPr lang="en-US"/>
          </a:p>
        </p:txBody>
      </p:sp>
    </p:spTree>
    <p:extLst>
      <p:ext uri="{BB962C8B-B14F-4D97-AF65-F5344CB8AC3E}">
        <p14:creationId xmlns:p14="http://schemas.microsoft.com/office/powerpoint/2010/main" val="3253843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Longer Vector = more influence on dung beetle communities</a:t>
            </a:r>
          </a:p>
        </p:txBody>
      </p:sp>
      <p:sp>
        <p:nvSpPr>
          <p:cNvPr id="4" name="Slide Number Placeholder 3"/>
          <p:cNvSpPr>
            <a:spLocks noGrp="1"/>
          </p:cNvSpPr>
          <p:nvPr>
            <p:ph type="sldNum" sz="quarter" idx="5"/>
          </p:nvPr>
        </p:nvSpPr>
        <p:spPr/>
        <p:txBody>
          <a:bodyPr/>
          <a:lstStyle/>
          <a:p>
            <a:fld id="{E9541499-CE9A-472B-8AD9-E46CCADFABC5}" type="slidenum">
              <a:rPr lang="en-US" smtClean="0"/>
              <a:t>31</a:t>
            </a:fld>
            <a:endParaRPr lang="en-US"/>
          </a:p>
        </p:txBody>
      </p:sp>
    </p:spTree>
    <p:extLst>
      <p:ext uri="{BB962C8B-B14F-4D97-AF65-F5344CB8AC3E}">
        <p14:creationId xmlns:p14="http://schemas.microsoft.com/office/powerpoint/2010/main" val="856966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3</a:t>
            </a:fld>
            <a:endParaRPr lang="en-US"/>
          </a:p>
        </p:txBody>
      </p:sp>
    </p:spTree>
    <p:extLst>
      <p:ext uri="{BB962C8B-B14F-4D97-AF65-F5344CB8AC3E}">
        <p14:creationId xmlns:p14="http://schemas.microsoft.com/office/powerpoint/2010/main" val="1306124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35</a:t>
            </a:fld>
            <a:endParaRPr lang="en-US"/>
          </a:p>
        </p:txBody>
      </p:sp>
    </p:spTree>
    <p:extLst>
      <p:ext uri="{BB962C8B-B14F-4D97-AF65-F5344CB8AC3E}">
        <p14:creationId xmlns:p14="http://schemas.microsoft.com/office/powerpoint/2010/main" val="1408700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36</a:t>
            </a:fld>
            <a:endParaRPr lang="en-US"/>
          </a:p>
        </p:txBody>
      </p:sp>
    </p:spTree>
    <p:extLst>
      <p:ext uri="{BB962C8B-B14F-4D97-AF65-F5344CB8AC3E}">
        <p14:creationId xmlns:p14="http://schemas.microsoft.com/office/powerpoint/2010/main" val="1857207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37</a:t>
            </a:fld>
            <a:endParaRPr lang="en-US"/>
          </a:p>
        </p:txBody>
      </p:sp>
    </p:spTree>
    <p:extLst>
      <p:ext uri="{BB962C8B-B14F-4D97-AF65-F5344CB8AC3E}">
        <p14:creationId xmlns:p14="http://schemas.microsoft.com/office/powerpoint/2010/main" val="937456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Dung beetle life cycle: </a:t>
            </a:r>
            <a:r>
              <a:rPr lang="en-US" dirty="0">
                <a:hlinkClick r:id="rId3"/>
              </a:rPr>
              <a:t>https://www.hluhluwegamereserve.com/dung-beetle-facts/</a:t>
            </a:r>
            <a:r>
              <a:rPr lang="en-US" dirty="0"/>
              <a:t> Hluhluwe Game Reserve</a:t>
            </a:r>
          </a:p>
          <a:p>
            <a:endParaRPr lang="en-US" dirty="0"/>
          </a:p>
        </p:txBody>
      </p:sp>
      <p:sp>
        <p:nvSpPr>
          <p:cNvPr id="4" name="Slide Number Placeholder 3"/>
          <p:cNvSpPr>
            <a:spLocks noGrp="1"/>
          </p:cNvSpPr>
          <p:nvPr>
            <p:ph type="sldNum" sz="quarter" idx="5"/>
          </p:nvPr>
        </p:nvSpPr>
        <p:spPr/>
        <p:txBody>
          <a:bodyPr/>
          <a:lstStyle/>
          <a:p>
            <a:fld id="{D950F426-5204-4C4E-A849-32026EB22CE5}" type="slidenum">
              <a:rPr lang="en-US" smtClean="0"/>
              <a:t>4</a:t>
            </a:fld>
            <a:endParaRPr lang="en-US"/>
          </a:p>
        </p:txBody>
      </p:sp>
    </p:spTree>
    <p:extLst>
      <p:ext uri="{BB962C8B-B14F-4D97-AF65-F5344CB8AC3E}">
        <p14:creationId xmlns:p14="http://schemas.microsoft.com/office/powerpoint/2010/main" val="2323973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5</a:t>
            </a:fld>
            <a:endParaRPr lang="en-US"/>
          </a:p>
        </p:txBody>
      </p:sp>
    </p:spTree>
    <p:extLst>
      <p:ext uri="{BB962C8B-B14F-4D97-AF65-F5344CB8AC3E}">
        <p14:creationId xmlns:p14="http://schemas.microsoft.com/office/powerpoint/2010/main" val="3710602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6</a:t>
            </a:fld>
            <a:endParaRPr lang="en-US"/>
          </a:p>
        </p:txBody>
      </p:sp>
    </p:spTree>
    <p:extLst>
      <p:ext uri="{BB962C8B-B14F-4D97-AF65-F5344CB8AC3E}">
        <p14:creationId xmlns:p14="http://schemas.microsoft.com/office/powerpoint/2010/main" val="1840869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a:t>
            </a:r>
            <a:r>
              <a:rPr lang="en-US" dirty="0" err="1"/>
              <a:t>Hanberry</a:t>
            </a:r>
            <a:r>
              <a:rPr lang="en-US" dirty="0"/>
              <a:t> et al. 2021. “Ungulate herbivory, particular grazing by 30−60 million bison, exerted a strong selective force on Great Plains vegetation, and plants in the region evolved characteristics that helped them with- stand high grazing pressure (Mack and Thompson 1982; </a:t>
            </a:r>
            <a:r>
              <a:rPr lang="en-US" dirty="0" err="1"/>
              <a:t>Milchunas</a:t>
            </a:r>
            <a:r>
              <a:rPr lang="en-US" dirty="0"/>
              <a:t> et al. 1998; Gates et al. 2010). Dominant herbivores in the region are now livestock, primarily cattle (</a:t>
            </a:r>
            <a:r>
              <a:rPr lang="en-US" dirty="0" err="1"/>
              <a:t>Derner</a:t>
            </a:r>
            <a:r>
              <a:rPr lang="en-US" dirty="0"/>
              <a:t> et al. 2009). Because of the historical importance of bison and other ungulates in Great Plains grasslands, livestock grazing is a management tool often used to recreate the functional role of disturbance historically associated with bison (</a:t>
            </a:r>
            <a:r>
              <a:rPr lang="en-US" dirty="0" err="1"/>
              <a:t>Steinauer</a:t>
            </a:r>
            <a:r>
              <a:rPr lang="en-US" dirty="0"/>
              <a:t> and Collins 1996; </a:t>
            </a:r>
            <a:r>
              <a:rPr lang="en-US" dirty="0" err="1"/>
              <a:t>Fuhlendorf</a:t>
            </a:r>
            <a:r>
              <a:rPr lang="en-US" dirty="0"/>
              <a:t> and Engle 2001; </a:t>
            </a:r>
            <a:r>
              <a:rPr lang="en-US" dirty="0" err="1"/>
              <a:t>Derner</a:t>
            </a:r>
            <a:r>
              <a:rPr lang="en-US" dirty="0"/>
              <a:t> et al. 2009). Some of these roles may benefit pollinators, including increasing habitat heterogeneity and plant diversity that may result from selective feeding on grass, </a:t>
            </a:r>
            <a:r>
              <a:rPr lang="en-US" dirty="0" err="1"/>
              <a:t>pref</a:t>
            </a:r>
            <a:r>
              <a:rPr lang="en-US" dirty="0"/>
              <a:t>- </a:t>
            </a:r>
            <a:r>
              <a:rPr lang="en-US" dirty="0" err="1"/>
              <a:t>erential</a:t>
            </a:r>
            <a:r>
              <a:rPr lang="en-US" dirty="0"/>
              <a:t> grazing on recently burned areas, and patchy excrement deposition (</a:t>
            </a:r>
            <a:r>
              <a:rPr lang="en-US" dirty="0" err="1"/>
              <a:t>Steinauer</a:t>
            </a:r>
            <a:r>
              <a:rPr lang="en-US" dirty="0"/>
              <a:t> and Collins 1996; Hickman et al. 2004). Other effects of livestock may positively or negatively influence pollinators, including alteration of blooming flower abundance and diversity, physical structure of vegetation, soil characteristics, and microhabitat temperature and moisture (see Fig. 2; </a:t>
            </a:r>
            <a:r>
              <a:rPr lang="en-US" dirty="0" err="1"/>
              <a:t>Fleischner</a:t>
            </a:r>
            <a:r>
              <a:rPr lang="en-US" dirty="0"/>
              <a:t> 1994; </a:t>
            </a:r>
            <a:r>
              <a:rPr lang="en-US" dirty="0" err="1"/>
              <a:t>DeBano</a:t>
            </a:r>
            <a:r>
              <a:rPr lang="en-US" dirty="0"/>
              <a:t> 2006b; Kimoto et al. 2012b; Schmalz et al. 2013; </a:t>
            </a:r>
            <a:r>
              <a:rPr lang="en-US" dirty="0" err="1"/>
              <a:t>Moranz</a:t>
            </a:r>
            <a:r>
              <a:rPr lang="en-US" dirty="0"/>
              <a:t> et al. 2014; Buckles and Harmon-Threatt 2019)."</a:t>
            </a:r>
          </a:p>
          <a:p>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7</a:t>
            </a:fld>
            <a:endParaRPr lang="en-US"/>
          </a:p>
        </p:txBody>
      </p:sp>
    </p:spTree>
    <p:extLst>
      <p:ext uri="{BB962C8B-B14F-4D97-AF65-F5344CB8AC3E}">
        <p14:creationId xmlns:p14="http://schemas.microsoft.com/office/powerpoint/2010/main" val="4253298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Tiberg</a:t>
            </a:r>
            <a:r>
              <a:rPr lang="en-US" sz="1200" b="0" i="0" kern="1200" dirty="0">
                <a:solidFill>
                  <a:schemeClr val="tx1"/>
                </a:solidFill>
                <a:effectLst/>
                <a:latin typeface="+mn-lt"/>
                <a:ea typeface="+mn-ea"/>
                <a:cs typeface="+mn-cs"/>
              </a:rPr>
              <a:t>, K., &amp; </a:t>
            </a:r>
            <a:r>
              <a:rPr lang="en-US" sz="1200" b="0" i="0" kern="1200" dirty="0" err="1">
                <a:solidFill>
                  <a:schemeClr val="tx1"/>
                </a:solidFill>
                <a:effectLst/>
                <a:latin typeface="+mn-lt"/>
                <a:ea typeface="+mn-ea"/>
                <a:cs typeface="+mn-cs"/>
              </a:rPr>
              <a:t>Floate</a:t>
            </a:r>
            <a:r>
              <a:rPr lang="en-US" sz="1200" b="0" i="0" kern="1200" dirty="0">
                <a:solidFill>
                  <a:schemeClr val="tx1"/>
                </a:solidFill>
                <a:effectLst/>
                <a:latin typeface="+mn-lt"/>
                <a:ea typeface="+mn-ea"/>
                <a:cs typeface="+mn-cs"/>
              </a:rPr>
              <a:t>, K. D. (2011). Where went the dung-breeding insects of the American bison?. </a:t>
            </a:r>
            <a:r>
              <a:rPr lang="en-US" sz="1200" b="0" i="1" kern="1200" dirty="0">
                <a:solidFill>
                  <a:schemeClr val="tx1"/>
                </a:solidFill>
                <a:effectLst/>
                <a:latin typeface="+mn-lt"/>
                <a:ea typeface="+mn-ea"/>
                <a:cs typeface="+mn-cs"/>
              </a:rPr>
              <a:t>The Canadian Entomologist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143</a:t>
            </a:r>
            <a:r>
              <a:rPr lang="en-US" sz="1200" b="0" i="0" kern="1200" dirty="0">
                <a:solidFill>
                  <a:schemeClr val="tx1"/>
                </a:solidFill>
                <a:effectLst/>
                <a:latin typeface="+mn-lt"/>
                <a:ea typeface="+mn-ea"/>
                <a:cs typeface="+mn-cs"/>
              </a:rPr>
              <a:t>(5), 470-478.</a:t>
            </a:r>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8</a:t>
            </a:fld>
            <a:endParaRPr lang="en-US"/>
          </a:p>
        </p:txBody>
      </p:sp>
    </p:spTree>
    <p:extLst>
      <p:ext uri="{BB962C8B-B14F-4D97-AF65-F5344CB8AC3E}">
        <p14:creationId xmlns:p14="http://schemas.microsoft.com/office/powerpoint/2010/main" val="1913627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kern="1200" dirty="0">
                <a:solidFill>
                  <a:schemeClr val="tx1"/>
                </a:solidFill>
                <a:effectLst/>
                <a:latin typeface="+mn-lt"/>
                <a:ea typeface="+mn-ea"/>
                <a:cs typeface="+mn-cs"/>
              </a:rPr>
              <a:t>Barber, N. A., </a:t>
            </a:r>
            <a:r>
              <a:rPr lang="en-US" sz="1200" kern="1200" dirty="0" err="1">
                <a:solidFill>
                  <a:schemeClr val="tx1"/>
                </a:solidFill>
                <a:effectLst/>
                <a:latin typeface="+mn-lt"/>
                <a:ea typeface="+mn-ea"/>
                <a:cs typeface="+mn-cs"/>
              </a:rPr>
              <a:t>Hosler</a:t>
            </a:r>
            <a:r>
              <a:rPr lang="en-US" sz="1200" kern="1200" dirty="0">
                <a:solidFill>
                  <a:schemeClr val="tx1"/>
                </a:solidFill>
                <a:effectLst/>
                <a:latin typeface="+mn-lt"/>
                <a:ea typeface="+mn-ea"/>
                <a:cs typeface="+mn-cs"/>
              </a:rPr>
              <a:t>, S. C., Whiston, P., &amp; Jones, H. P. (2019). Initial responses of dung beetle communities to bison reintroduction in restored and remnant tallgrass prairie. </a:t>
            </a:r>
            <a:r>
              <a:rPr lang="en-US" sz="1200" i="1" kern="1200" dirty="0">
                <a:solidFill>
                  <a:schemeClr val="tx1"/>
                </a:solidFill>
                <a:effectLst/>
                <a:latin typeface="+mn-lt"/>
                <a:ea typeface="+mn-ea"/>
                <a:cs typeface="+mn-cs"/>
              </a:rPr>
              <a:t>Natural Areas Journal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39</a:t>
            </a:r>
            <a:r>
              <a:rPr lang="en-US" sz="1200" kern="1200" dirty="0">
                <a:solidFill>
                  <a:schemeClr val="tx1"/>
                </a:solidFill>
                <a:effectLst/>
                <a:latin typeface="+mn-lt"/>
                <a:ea typeface="+mn-ea"/>
                <a:cs typeface="+mn-cs"/>
              </a:rPr>
              <a:t>(4), 420-428.</a:t>
            </a:r>
          </a:p>
          <a:p>
            <a:r>
              <a:rPr lang="en-US" dirty="0"/>
              <a:t/>
            </a:r>
            <a:br>
              <a:rPr lang="en-US" dirty="0"/>
            </a:br>
            <a:endParaRPr lang="en-US" dirty="0"/>
          </a:p>
        </p:txBody>
      </p:sp>
      <p:sp>
        <p:nvSpPr>
          <p:cNvPr id="4" name="Slide Number Placeholder 3"/>
          <p:cNvSpPr>
            <a:spLocks noGrp="1"/>
          </p:cNvSpPr>
          <p:nvPr>
            <p:ph type="sldNum" sz="quarter" idx="5"/>
          </p:nvPr>
        </p:nvSpPr>
        <p:spPr/>
        <p:txBody>
          <a:bodyPr/>
          <a:lstStyle/>
          <a:p>
            <a:fld id="{EF3B1553-54A8-B545-8410-11A5B092AB3D}" type="slidenum">
              <a:rPr lang="en-US" smtClean="0"/>
              <a:t>9</a:t>
            </a:fld>
            <a:endParaRPr lang="en-US"/>
          </a:p>
        </p:txBody>
      </p:sp>
    </p:spTree>
    <p:extLst>
      <p:ext uri="{BB962C8B-B14F-4D97-AF65-F5344CB8AC3E}">
        <p14:creationId xmlns:p14="http://schemas.microsoft.com/office/powerpoint/2010/main" val="4274311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2BF09-A662-2647-9FBE-A9AFB648E6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EB914C-AA7B-8345-9887-5B51108A05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CC3E76-EFCF-4E43-9630-47179E72F475}"/>
              </a:ext>
            </a:extLst>
          </p:cNvPr>
          <p:cNvSpPr>
            <a:spLocks noGrp="1"/>
          </p:cNvSpPr>
          <p:nvPr>
            <p:ph type="dt" sz="half" idx="10"/>
          </p:nvPr>
        </p:nvSpPr>
        <p:spPr/>
        <p:txBody>
          <a:bodyPr/>
          <a:lstStyle/>
          <a:p>
            <a:fld id="{DC5BFA77-46AA-874C-975E-420574E136CC}" type="datetimeFigureOut">
              <a:rPr lang="en-US" smtClean="0"/>
              <a:t>2/10/2022</a:t>
            </a:fld>
            <a:endParaRPr lang="en-US"/>
          </a:p>
        </p:txBody>
      </p:sp>
      <p:sp>
        <p:nvSpPr>
          <p:cNvPr id="5" name="Footer Placeholder 4">
            <a:extLst>
              <a:ext uri="{FF2B5EF4-FFF2-40B4-BE49-F238E27FC236}">
                <a16:creationId xmlns:a16="http://schemas.microsoft.com/office/drawing/2014/main" id="{9FF640E6-66A1-2E44-A4AD-8E0335FD2F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953B7-DBCF-B64C-9AA9-2103A759ABB9}"/>
              </a:ext>
            </a:extLst>
          </p:cNvPr>
          <p:cNvSpPr>
            <a:spLocks noGrp="1"/>
          </p:cNvSpPr>
          <p:nvPr>
            <p:ph type="sldNum" sz="quarter" idx="12"/>
          </p:nvPr>
        </p:nvSpPr>
        <p:spPr/>
        <p:txBody>
          <a:bodyPr/>
          <a:lstStyle/>
          <a:p>
            <a:fld id="{F0A04FCE-FDA5-D54C-906B-3526D988AD82}" type="slidenum">
              <a:rPr lang="en-US" smtClean="0"/>
              <a:t>‹#›</a:t>
            </a:fld>
            <a:endParaRPr lang="en-US"/>
          </a:p>
        </p:txBody>
      </p:sp>
    </p:spTree>
    <p:extLst>
      <p:ext uri="{BB962C8B-B14F-4D97-AF65-F5344CB8AC3E}">
        <p14:creationId xmlns:p14="http://schemas.microsoft.com/office/powerpoint/2010/main" val="35824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7A2AC-DAFB-5E48-8A01-57148F1248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A769FD-2FE2-364E-AF2E-F1218A4E0A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C744B3-504F-3B45-BE47-B8F219E12289}"/>
              </a:ext>
            </a:extLst>
          </p:cNvPr>
          <p:cNvSpPr>
            <a:spLocks noGrp="1"/>
          </p:cNvSpPr>
          <p:nvPr>
            <p:ph type="dt" sz="half" idx="10"/>
          </p:nvPr>
        </p:nvSpPr>
        <p:spPr/>
        <p:txBody>
          <a:bodyPr/>
          <a:lstStyle/>
          <a:p>
            <a:fld id="{DC5BFA77-46AA-874C-975E-420574E136CC}" type="datetimeFigureOut">
              <a:rPr lang="en-US" smtClean="0"/>
              <a:t>2/10/2022</a:t>
            </a:fld>
            <a:endParaRPr lang="en-US"/>
          </a:p>
        </p:txBody>
      </p:sp>
      <p:sp>
        <p:nvSpPr>
          <p:cNvPr id="5" name="Footer Placeholder 4">
            <a:extLst>
              <a:ext uri="{FF2B5EF4-FFF2-40B4-BE49-F238E27FC236}">
                <a16:creationId xmlns:a16="http://schemas.microsoft.com/office/drawing/2014/main" id="{3DC2FB96-8DCA-114B-A479-40C62F06D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5E3C1-14BC-464E-852D-AAF009B0C333}"/>
              </a:ext>
            </a:extLst>
          </p:cNvPr>
          <p:cNvSpPr>
            <a:spLocks noGrp="1"/>
          </p:cNvSpPr>
          <p:nvPr>
            <p:ph type="sldNum" sz="quarter" idx="12"/>
          </p:nvPr>
        </p:nvSpPr>
        <p:spPr/>
        <p:txBody>
          <a:bodyPr/>
          <a:lstStyle/>
          <a:p>
            <a:fld id="{F0A04FCE-FDA5-D54C-906B-3526D988AD82}" type="slidenum">
              <a:rPr lang="en-US" smtClean="0"/>
              <a:t>‹#›</a:t>
            </a:fld>
            <a:endParaRPr lang="en-US"/>
          </a:p>
        </p:txBody>
      </p:sp>
    </p:spTree>
    <p:extLst>
      <p:ext uri="{BB962C8B-B14F-4D97-AF65-F5344CB8AC3E}">
        <p14:creationId xmlns:p14="http://schemas.microsoft.com/office/powerpoint/2010/main" val="4196721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BFA97E-352D-9B45-8B7A-4A70791C4B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3D39E7-3620-A940-B00E-36AFC82172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780C8-8A9A-F34B-ADC7-E0D4F95BDBF5}"/>
              </a:ext>
            </a:extLst>
          </p:cNvPr>
          <p:cNvSpPr>
            <a:spLocks noGrp="1"/>
          </p:cNvSpPr>
          <p:nvPr>
            <p:ph type="dt" sz="half" idx="10"/>
          </p:nvPr>
        </p:nvSpPr>
        <p:spPr/>
        <p:txBody>
          <a:bodyPr/>
          <a:lstStyle/>
          <a:p>
            <a:fld id="{DC5BFA77-46AA-874C-975E-420574E136CC}" type="datetimeFigureOut">
              <a:rPr lang="en-US" smtClean="0"/>
              <a:t>2/10/2022</a:t>
            </a:fld>
            <a:endParaRPr lang="en-US"/>
          </a:p>
        </p:txBody>
      </p:sp>
      <p:sp>
        <p:nvSpPr>
          <p:cNvPr id="5" name="Footer Placeholder 4">
            <a:extLst>
              <a:ext uri="{FF2B5EF4-FFF2-40B4-BE49-F238E27FC236}">
                <a16:creationId xmlns:a16="http://schemas.microsoft.com/office/drawing/2014/main" id="{0F73543B-1809-C44B-81A0-F32CAAF952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632018-4C35-9C45-BB19-282C159350AD}"/>
              </a:ext>
            </a:extLst>
          </p:cNvPr>
          <p:cNvSpPr>
            <a:spLocks noGrp="1"/>
          </p:cNvSpPr>
          <p:nvPr>
            <p:ph type="sldNum" sz="quarter" idx="12"/>
          </p:nvPr>
        </p:nvSpPr>
        <p:spPr/>
        <p:txBody>
          <a:bodyPr/>
          <a:lstStyle/>
          <a:p>
            <a:fld id="{F0A04FCE-FDA5-D54C-906B-3526D988AD82}" type="slidenum">
              <a:rPr lang="en-US" smtClean="0"/>
              <a:t>‹#›</a:t>
            </a:fld>
            <a:endParaRPr lang="en-US"/>
          </a:p>
        </p:txBody>
      </p:sp>
    </p:spTree>
    <p:extLst>
      <p:ext uri="{BB962C8B-B14F-4D97-AF65-F5344CB8AC3E}">
        <p14:creationId xmlns:p14="http://schemas.microsoft.com/office/powerpoint/2010/main" val="1222003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0920-CAD9-AF44-B101-88007F1590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0018CF-6EE1-464B-AC18-46EB134E73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C07042-4C4A-5544-977C-24BCBEEAC6C5}"/>
              </a:ext>
            </a:extLst>
          </p:cNvPr>
          <p:cNvSpPr>
            <a:spLocks noGrp="1"/>
          </p:cNvSpPr>
          <p:nvPr>
            <p:ph type="dt" sz="half" idx="10"/>
          </p:nvPr>
        </p:nvSpPr>
        <p:spPr/>
        <p:txBody>
          <a:bodyPr/>
          <a:lstStyle/>
          <a:p>
            <a:fld id="{DC5BFA77-46AA-874C-975E-420574E136CC}" type="datetimeFigureOut">
              <a:rPr lang="en-US" smtClean="0"/>
              <a:t>2/10/2022</a:t>
            </a:fld>
            <a:endParaRPr lang="en-US"/>
          </a:p>
        </p:txBody>
      </p:sp>
      <p:sp>
        <p:nvSpPr>
          <p:cNvPr id="5" name="Footer Placeholder 4">
            <a:extLst>
              <a:ext uri="{FF2B5EF4-FFF2-40B4-BE49-F238E27FC236}">
                <a16:creationId xmlns:a16="http://schemas.microsoft.com/office/drawing/2014/main" id="{A56CF4AD-18CF-6248-922E-06CD72C6D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ADA61D-DFB3-D848-A06B-5E11FC0BC7BE}"/>
              </a:ext>
            </a:extLst>
          </p:cNvPr>
          <p:cNvSpPr>
            <a:spLocks noGrp="1"/>
          </p:cNvSpPr>
          <p:nvPr>
            <p:ph type="sldNum" sz="quarter" idx="12"/>
          </p:nvPr>
        </p:nvSpPr>
        <p:spPr/>
        <p:txBody>
          <a:bodyPr/>
          <a:lstStyle/>
          <a:p>
            <a:fld id="{F0A04FCE-FDA5-D54C-906B-3526D988AD82}" type="slidenum">
              <a:rPr lang="en-US" smtClean="0"/>
              <a:t>‹#›</a:t>
            </a:fld>
            <a:endParaRPr lang="en-US"/>
          </a:p>
        </p:txBody>
      </p:sp>
    </p:spTree>
    <p:extLst>
      <p:ext uri="{BB962C8B-B14F-4D97-AF65-F5344CB8AC3E}">
        <p14:creationId xmlns:p14="http://schemas.microsoft.com/office/powerpoint/2010/main" val="1880433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BDA8A-1B42-D146-AB5A-555EFF0053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044066-3099-AD40-A4E6-767889447D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B11F26-1213-4147-82D0-B86493C0EC8C}"/>
              </a:ext>
            </a:extLst>
          </p:cNvPr>
          <p:cNvSpPr>
            <a:spLocks noGrp="1"/>
          </p:cNvSpPr>
          <p:nvPr>
            <p:ph type="dt" sz="half" idx="10"/>
          </p:nvPr>
        </p:nvSpPr>
        <p:spPr/>
        <p:txBody>
          <a:bodyPr/>
          <a:lstStyle/>
          <a:p>
            <a:fld id="{DC5BFA77-46AA-874C-975E-420574E136CC}" type="datetimeFigureOut">
              <a:rPr lang="en-US" smtClean="0"/>
              <a:t>2/10/2022</a:t>
            </a:fld>
            <a:endParaRPr lang="en-US"/>
          </a:p>
        </p:txBody>
      </p:sp>
      <p:sp>
        <p:nvSpPr>
          <p:cNvPr id="5" name="Footer Placeholder 4">
            <a:extLst>
              <a:ext uri="{FF2B5EF4-FFF2-40B4-BE49-F238E27FC236}">
                <a16:creationId xmlns:a16="http://schemas.microsoft.com/office/drawing/2014/main" id="{C855D3A9-941D-FA45-A43A-37426E473C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D48A38-7236-5F4C-BF03-854BE6309C7F}"/>
              </a:ext>
            </a:extLst>
          </p:cNvPr>
          <p:cNvSpPr>
            <a:spLocks noGrp="1"/>
          </p:cNvSpPr>
          <p:nvPr>
            <p:ph type="sldNum" sz="quarter" idx="12"/>
          </p:nvPr>
        </p:nvSpPr>
        <p:spPr/>
        <p:txBody>
          <a:bodyPr/>
          <a:lstStyle/>
          <a:p>
            <a:fld id="{F0A04FCE-FDA5-D54C-906B-3526D988AD82}" type="slidenum">
              <a:rPr lang="en-US" smtClean="0"/>
              <a:t>‹#›</a:t>
            </a:fld>
            <a:endParaRPr lang="en-US"/>
          </a:p>
        </p:txBody>
      </p:sp>
    </p:spTree>
    <p:extLst>
      <p:ext uri="{BB962C8B-B14F-4D97-AF65-F5344CB8AC3E}">
        <p14:creationId xmlns:p14="http://schemas.microsoft.com/office/powerpoint/2010/main" val="2008416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20797-45CA-E249-BA46-2C61FEAD78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D0F35-748A-B041-8A6B-9A6B9E6B6E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2C78AD-7692-AC47-97FE-CBA09518B3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FE9E60-0F57-8445-A19E-3ECBE909D0EC}"/>
              </a:ext>
            </a:extLst>
          </p:cNvPr>
          <p:cNvSpPr>
            <a:spLocks noGrp="1"/>
          </p:cNvSpPr>
          <p:nvPr>
            <p:ph type="dt" sz="half" idx="10"/>
          </p:nvPr>
        </p:nvSpPr>
        <p:spPr/>
        <p:txBody>
          <a:bodyPr/>
          <a:lstStyle/>
          <a:p>
            <a:fld id="{DC5BFA77-46AA-874C-975E-420574E136CC}" type="datetimeFigureOut">
              <a:rPr lang="en-US" smtClean="0"/>
              <a:t>2/10/2022</a:t>
            </a:fld>
            <a:endParaRPr lang="en-US"/>
          </a:p>
        </p:txBody>
      </p:sp>
      <p:sp>
        <p:nvSpPr>
          <p:cNvPr id="6" name="Footer Placeholder 5">
            <a:extLst>
              <a:ext uri="{FF2B5EF4-FFF2-40B4-BE49-F238E27FC236}">
                <a16:creationId xmlns:a16="http://schemas.microsoft.com/office/drawing/2014/main" id="{2E8E5534-9461-D24B-AFF1-A773FD6890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725B8F-DCBE-2D4C-8D11-9311A6E51ADB}"/>
              </a:ext>
            </a:extLst>
          </p:cNvPr>
          <p:cNvSpPr>
            <a:spLocks noGrp="1"/>
          </p:cNvSpPr>
          <p:nvPr>
            <p:ph type="sldNum" sz="quarter" idx="12"/>
          </p:nvPr>
        </p:nvSpPr>
        <p:spPr/>
        <p:txBody>
          <a:bodyPr/>
          <a:lstStyle/>
          <a:p>
            <a:fld id="{F0A04FCE-FDA5-D54C-906B-3526D988AD82}" type="slidenum">
              <a:rPr lang="en-US" smtClean="0"/>
              <a:t>‹#›</a:t>
            </a:fld>
            <a:endParaRPr lang="en-US"/>
          </a:p>
        </p:txBody>
      </p:sp>
    </p:spTree>
    <p:extLst>
      <p:ext uri="{BB962C8B-B14F-4D97-AF65-F5344CB8AC3E}">
        <p14:creationId xmlns:p14="http://schemas.microsoft.com/office/powerpoint/2010/main" val="3919019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B0E63-187C-764E-8DA2-E464D45E3B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66273D-F994-DB4C-8261-06EE7B567C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87107A-8396-9B42-80C6-501360D003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755B9E-0AAA-E54B-AEAB-224424BC76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B16D81-C52C-1343-971B-A52BB3E80A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C4E169-72B9-A54F-A0FA-95CF95F70A28}"/>
              </a:ext>
            </a:extLst>
          </p:cNvPr>
          <p:cNvSpPr>
            <a:spLocks noGrp="1"/>
          </p:cNvSpPr>
          <p:nvPr>
            <p:ph type="dt" sz="half" idx="10"/>
          </p:nvPr>
        </p:nvSpPr>
        <p:spPr/>
        <p:txBody>
          <a:bodyPr/>
          <a:lstStyle/>
          <a:p>
            <a:fld id="{DC5BFA77-46AA-874C-975E-420574E136CC}" type="datetimeFigureOut">
              <a:rPr lang="en-US" smtClean="0"/>
              <a:t>2/10/2022</a:t>
            </a:fld>
            <a:endParaRPr lang="en-US"/>
          </a:p>
        </p:txBody>
      </p:sp>
      <p:sp>
        <p:nvSpPr>
          <p:cNvPr id="8" name="Footer Placeholder 7">
            <a:extLst>
              <a:ext uri="{FF2B5EF4-FFF2-40B4-BE49-F238E27FC236}">
                <a16:creationId xmlns:a16="http://schemas.microsoft.com/office/drawing/2014/main" id="{9C4A3933-4F58-0040-95D2-8A32DFA88E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801774-6DB0-204B-923A-07366721371C}"/>
              </a:ext>
            </a:extLst>
          </p:cNvPr>
          <p:cNvSpPr>
            <a:spLocks noGrp="1"/>
          </p:cNvSpPr>
          <p:nvPr>
            <p:ph type="sldNum" sz="quarter" idx="12"/>
          </p:nvPr>
        </p:nvSpPr>
        <p:spPr/>
        <p:txBody>
          <a:bodyPr/>
          <a:lstStyle/>
          <a:p>
            <a:fld id="{F0A04FCE-FDA5-D54C-906B-3526D988AD82}" type="slidenum">
              <a:rPr lang="en-US" smtClean="0"/>
              <a:t>‹#›</a:t>
            </a:fld>
            <a:endParaRPr lang="en-US"/>
          </a:p>
        </p:txBody>
      </p:sp>
    </p:spTree>
    <p:extLst>
      <p:ext uri="{BB962C8B-B14F-4D97-AF65-F5344CB8AC3E}">
        <p14:creationId xmlns:p14="http://schemas.microsoft.com/office/powerpoint/2010/main" val="3147554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50C1-454A-7242-8AEC-9C281F21CF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EB16FD-215B-3A42-859F-B92E9C08D12F}"/>
              </a:ext>
            </a:extLst>
          </p:cNvPr>
          <p:cNvSpPr>
            <a:spLocks noGrp="1"/>
          </p:cNvSpPr>
          <p:nvPr>
            <p:ph type="dt" sz="half" idx="10"/>
          </p:nvPr>
        </p:nvSpPr>
        <p:spPr/>
        <p:txBody>
          <a:bodyPr/>
          <a:lstStyle/>
          <a:p>
            <a:fld id="{DC5BFA77-46AA-874C-975E-420574E136CC}" type="datetimeFigureOut">
              <a:rPr lang="en-US" smtClean="0"/>
              <a:t>2/10/2022</a:t>
            </a:fld>
            <a:endParaRPr lang="en-US"/>
          </a:p>
        </p:txBody>
      </p:sp>
      <p:sp>
        <p:nvSpPr>
          <p:cNvPr id="4" name="Footer Placeholder 3">
            <a:extLst>
              <a:ext uri="{FF2B5EF4-FFF2-40B4-BE49-F238E27FC236}">
                <a16:creationId xmlns:a16="http://schemas.microsoft.com/office/drawing/2014/main" id="{804FC8E3-CD67-F44D-8283-178C5B5AD2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B1506-B0D9-E349-9390-58BC3FAF54C0}"/>
              </a:ext>
            </a:extLst>
          </p:cNvPr>
          <p:cNvSpPr>
            <a:spLocks noGrp="1"/>
          </p:cNvSpPr>
          <p:nvPr>
            <p:ph type="sldNum" sz="quarter" idx="12"/>
          </p:nvPr>
        </p:nvSpPr>
        <p:spPr/>
        <p:txBody>
          <a:bodyPr/>
          <a:lstStyle/>
          <a:p>
            <a:fld id="{F0A04FCE-FDA5-D54C-906B-3526D988AD82}" type="slidenum">
              <a:rPr lang="en-US" smtClean="0"/>
              <a:t>‹#›</a:t>
            </a:fld>
            <a:endParaRPr lang="en-US"/>
          </a:p>
        </p:txBody>
      </p:sp>
    </p:spTree>
    <p:extLst>
      <p:ext uri="{BB962C8B-B14F-4D97-AF65-F5344CB8AC3E}">
        <p14:creationId xmlns:p14="http://schemas.microsoft.com/office/powerpoint/2010/main" val="1240229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B7F3AB-59EC-0047-A4A5-DCD26DC31114}"/>
              </a:ext>
            </a:extLst>
          </p:cNvPr>
          <p:cNvSpPr>
            <a:spLocks noGrp="1"/>
          </p:cNvSpPr>
          <p:nvPr>
            <p:ph type="dt" sz="half" idx="10"/>
          </p:nvPr>
        </p:nvSpPr>
        <p:spPr/>
        <p:txBody>
          <a:bodyPr/>
          <a:lstStyle/>
          <a:p>
            <a:fld id="{DC5BFA77-46AA-874C-975E-420574E136CC}" type="datetimeFigureOut">
              <a:rPr lang="en-US" smtClean="0"/>
              <a:t>2/10/2022</a:t>
            </a:fld>
            <a:endParaRPr lang="en-US"/>
          </a:p>
        </p:txBody>
      </p:sp>
      <p:sp>
        <p:nvSpPr>
          <p:cNvPr id="3" name="Footer Placeholder 2">
            <a:extLst>
              <a:ext uri="{FF2B5EF4-FFF2-40B4-BE49-F238E27FC236}">
                <a16:creationId xmlns:a16="http://schemas.microsoft.com/office/drawing/2014/main" id="{D2C58325-4701-CA42-B95C-1001646572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9AEF5D-112F-A543-B532-C506C50D0E51}"/>
              </a:ext>
            </a:extLst>
          </p:cNvPr>
          <p:cNvSpPr>
            <a:spLocks noGrp="1"/>
          </p:cNvSpPr>
          <p:nvPr>
            <p:ph type="sldNum" sz="quarter" idx="12"/>
          </p:nvPr>
        </p:nvSpPr>
        <p:spPr/>
        <p:txBody>
          <a:bodyPr/>
          <a:lstStyle/>
          <a:p>
            <a:fld id="{F0A04FCE-FDA5-D54C-906B-3526D988AD82}" type="slidenum">
              <a:rPr lang="en-US" smtClean="0"/>
              <a:t>‹#›</a:t>
            </a:fld>
            <a:endParaRPr lang="en-US"/>
          </a:p>
        </p:txBody>
      </p:sp>
    </p:spTree>
    <p:extLst>
      <p:ext uri="{BB962C8B-B14F-4D97-AF65-F5344CB8AC3E}">
        <p14:creationId xmlns:p14="http://schemas.microsoft.com/office/powerpoint/2010/main" val="3860468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FA7D-21B3-E546-B299-AC9BD961D6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C807B1-7474-5B44-83A8-945109080E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6EE15C-99FD-F842-AC84-B0BB377A2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6FFB9C-48A7-944F-AE4D-F924EC1886F1}"/>
              </a:ext>
            </a:extLst>
          </p:cNvPr>
          <p:cNvSpPr>
            <a:spLocks noGrp="1"/>
          </p:cNvSpPr>
          <p:nvPr>
            <p:ph type="dt" sz="half" idx="10"/>
          </p:nvPr>
        </p:nvSpPr>
        <p:spPr/>
        <p:txBody>
          <a:bodyPr/>
          <a:lstStyle/>
          <a:p>
            <a:fld id="{DC5BFA77-46AA-874C-975E-420574E136CC}" type="datetimeFigureOut">
              <a:rPr lang="en-US" smtClean="0"/>
              <a:t>2/10/2022</a:t>
            </a:fld>
            <a:endParaRPr lang="en-US"/>
          </a:p>
        </p:txBody>
      </p:sp>
      <p:sp>
        <p:nvSpPr>
          <p:cNvPr id="6" name="Footer Placeholder 5">
            <a:extLst>
              <a:ext uri="{FF2B5EF4-FFF2-40B4-BE49-F238E27FC236}">
                <a16:creationId xmlns:a16="http://schemas.microsoft.com/office/drawing/2014/main" id="{0DA06CC4-4A5C-9841-B8C9-C7B275BA0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75CDB0-8A9F-094E-96E4-0DFD230FE73D}"/>
              </a:ext>
            </a:extLst>
          </p:cNvPr>
          <p:cNvSpPr>
            <a:spLocks noGrp="1"/>
          </p:cNvSpPr>
          <p:nvPr>
            <p:ph type="sldNum" sz="quarter" idx="12"/>
          </p:nvPr>
        </p:nvSpPr>
        <p:spPr/>
        <p:txBody>
          <a:bodyPr/>
          <a:lstStyle/>
          <a:p>
            <a:fld id="{F0A04FCE-FDA5-D54C-906B-3526D988AD82}" type="slidenum">
              <a:rPr lang="en-US" smtClean="0"/>
              <a:t>‹#›</a:t>
            </a:fld>
            <a:endParaRPr lang="en-US"/>
          </a:p>
        </p:txBody>
      </p:sp>
    </p:spTree>
    <p:extLst>
      <p:ext uri="{BB962C8B-B14F-4D97-AF65-F5344CB8AC3E}">
        <p14:creationId xmlns:p14="http://schemas.microsoft.com/office/powerpoint/2010/main" val="1815743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0AE1-F568-E54F-9058-FB5CC8789B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57D10F-459D-DB48-8897-B09727F1EC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19AE97-0DEC-EC41-94AD-5289646E35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26DA23-9697-9242-ADAD-AAC874548B98}"/>
              </a:ext>
            </a:extLst>
          </p:cNvPr>
          <p:cNvSpPr>
            <a:spLocks noGrp="1"/>
          </p:cNvSpPr>
          <p:nvPr>
            <p:ph type="dt" sz="half" idx="10"/>
          </p:nvPr>
        </p:nvSpPr>
        <p:spPr/>
        <p:txBody>
          <a:bodyPr/>
          <a:lstStyle/>
          <a:p>
            <a:fld id="{DC5BFA77-46AA-874C-975E-420574E136CC}" type="datetimeFigureOut">
              <a:rPr lang="en-US" smtClean="0"/>
              <a:t>2/10/2022</a:t>
            </a:fld>
            <a:endParaRPr lang="en-US"/>
          </a:p>
        </p:txBody>
      </p:sp>
      <p:sp>
        <p:nvSpPr>
          <p:cNvPr id="6" name="Footer Placeholder 5">
            <a:extLst>
              <a:ext uri="{FF2B5EF4-FFF2-40B4-BE49-F238E27FC236}">
                <a16:creationId xmlns:a16="http://schemas.microsoft.com/office/drawing/2014/main" id="{55A283F8-105B-984E-89CF-5FBA7D6349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6E4C38-0A46-F447-9B77-B136A21D08E7}"/>
              </a:ext>
            </a:extLst>
          </p:cNvPr>
          <p:cNvSpPr>
            <a:spLocks noGrp="1"/>
          </p:cNvSpPr>
          <p:nvPr>
            <p:ph type="sldNum" sz="quarter" idx="12"/>
          </p:nvPr>
        </p:nvSpPr>
        <p:spPr/>
        <p:txBody>
          <a:bodyPr/>
          <a:lstStyle/>
          <a:p>
            <a:fld id="{F0A04FCE-FDA5-D54C-906B-3526D988AD82}" type="slidenum">
              <a:rPr lang="en-US" smtClean="0"/>
              <a:t>‹#›</a:t>
            </a:fld>
            <a:endParaRPr lang="en-US"/>
          </a:p>
        </p:txBody>
      </p:sp>
    </p:spTree>
    <p:extLst>
      <p:ext uri="{BB962C8B-B14F-4D97-AF65-F5344CB8AC3E}">
        <p14:creationId xmlns:p14="http://schemas.microsoft.com/office/powerpoint/2010/main" val="1998222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E4B620-AA76-424D-AD30-76120A719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E9AD67-C32E-924D-B835-5DB176FA4F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6F981-F909-9841-98CE-9CE721207B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BFA77-46AA-874C-975E-420574E136CC}" type="datetimeFigureOut">
              <a:rPr lang="en-US" smtClean="0"/>
              <a:t>2/10/2022</a:t>
            </a:fld>
            <a:endParaRPr lang="en-US"/>
          </a:p>
        </p:txBody>
      </p:sp>
      <p:sp>
        <p:nvSpPr>
          <p:cNvPr id="5" name="Footer Placeholder 4">
            <a:extLst>
              <a:ext uri="{FF2B5EF4-FFF2-40B4-BE49-F238E27FC236}">
                <a16:creationId xmlns:a16="http://schemas.microsoft.com/office/drawing/2014/main" id="{D07B3594-7AA7-B545-9B68-E2E3B146F6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D60B20-0EE1-4C45-8F51-7F304EEFD5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A04FCE-FDA5-D54C-906B-3526D988AD82}" type="slidenum">
              <a:rPr lang="en-US" smtClean="0"/>
              <a:t>‹#›</a:t>
            </a:fld>
            <a:endParaRPr lang="en-US"/>
          </a:p>
        </p:txBody>
      </p:sp>
    </p:spTree>
    <p:extLst>
      <p:ext uri="{BB962C8B-B14F-4D97-AF65-F5344CB8AC3E}">
        <p14:creationId xmlns:p14="http://schemas.microsoft.com/office/powerpoint/2010/main" val="3074252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0.jpeg"/><Relationship Id="rId5" Type="http://schemas.microsoft.com/office/2007/relationships/hdphoto" Target="../media/hdphoto3.wdp"/><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0.jpe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9.jpeg"/><Relationship Id="rId2" Type="http://schemas.openxmlformats.org/officeDocument/2006/relationships/notesSlide" Target="../notesSlides/notesSlide2.xml"/><Relationship Id="rId16"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8.jpeg"/><Relationship Id="rId5" Type="http://schemas.openxmlformats.org/officeDocument/2006/relationships/image" Target="../media/image3.jpeg"/><Relationship Id="rId15" Type="http://schemas.microsoft.com/office/2007/relationships/hdphoto" Target="../media/hdphoto2.wdp"/><Relationship Id="rId10" Type="http://schemas.openxmlformats.org/officeDocument/2006/relationships/image" Target="../media/image7.jpeg"/><Relationship Id="rId4" Type="http://schemas.openxmlformats.org/officeDocument/2006/relationships/image" Target="../media/image2.jpeg"/><Relationship Id="rId9" Type="http://schemas.openxmlformats.org/officeDocument/2006/relationships/image" Target="../media/image6.jpeg"/><Relationship Id="rId1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5.png"/><Relationship Id="rId5" Type="http://schemas.microsoft.com/office/2007/relationships/hdphoto" Target="../media/hdphoto5.wdp"/><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7.png"/><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0.png"/><Relationship Id="rId5" Type="http://schemas.microsoft.com/office/2007/relationships/hdphoto" Target="../media/hdphoto7.wdp"/><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0.png"/><Relationship Id="rId5" Type="http://schemas.microsoft.com/office/2007/relationships/hdphoto" Target="../media/hdphoto6.wdp"/><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0.png"/><Relationship Id="rId5" Type="http://schemas.microsoft.com/office/2007/relationships/hdphoto" Target="../media/hdphoto8.wdp"/><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0.png"/><Relationship Id="rId5" Type="http://schemas.microsoft.com/office/2007/relationships/hdphoto" Target="../media/hdphoto9.wdp"/><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0.png"/><Relationship Id="rId5" Type="http://schemas.microsoft.com/office/2007/relationships/hdphoto" Target="../media/hdphoto10.wdp"/><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53.png"/><Relationship Id="rId7" Type="http://schemas.openxmlformats.org/officeDocument/2006/relationships/package" Target="../embeddings/Microsoft_Word_Document.docx"/><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microsoft.com/office/2007/relationships/hdphoto" Target="../media/hdphoto12.wdp"/><Relationship Id="rId5" Type="http://schemas.openxmlformats.org/officeDocument/2006/relationships/image" Target="../media/image44.png"/><Relationship Id="rId4" Type="http://schemas.microsoft.com/office/2007/relationships/hdphoto" Target="../media/hdphoto11.wdp"/></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emf"/><Relationship Id="rId1" Type="http://schemas.openxmlformats.org/officeDocument/2006/relationships/slideLayout" Target="../slideLayouts/slideLayout7.xml"/><Relationship Id="rId6" Type="http://schemas.microsoft.com/office/2007/relationships/hdphoto" Target="../media/hdphoto13.wdp"/><Relationship Id="rId5" Type="http://schemas.openxmlformats.org/officeDocument/2006/relationships/image" Target="../media/image44.png"/><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3" Type="http://schemas.openxmlformats.org/officeDocument/2006/relationships/hyperlink" Target="https://www.nfwf.org/trending-topics/working-ranch-land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tpl.org/about/farm-and-ranch-lands-protection-program-frpp"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9C52A-5A1B-BF40-B8A2-9CECCEF55BF0}"/>
              </a:ext>
            </a:extLst>
          </p:cNvPr>
          <p:cNvSpPr>
            <a:spLocks noGrp="1"/>
          </p:cNvSpPr>
          <p:nvPr>
            <p:ph type="ctrTitle"/>
          </p:nvPr>
        </p:nvSpPr>
        <p:spPr>
          <a:xfrm>
            <a:off x="1524000" y="3931637"/>
            <a:ext cx="9144000" cy="2387600"/>
          </a:xfrm>
        </p:spPr>
        <p:txBody>
          <a:bodyPr>
            <a:normAutofit fontScale="90000"/>
          </a:bodyPr>
          <a:lstStyle/>
          <a:p>
            <a:r>
              <a:rPr lang="en-US" dirty="0"/>
              <a:t>Dung Beetles Associated with Bison- and Cattle-grazed Pastures</a:t>
            </a:r>
            <a:br>
              <a:rPr lang="en-US" dirty="0"/>
            </a:br>
            <a:r>
              <a:rPr lang="en-US" dirty="0"/>
              <a:t/>
            </a:r>
            <a:br>
              <a:rPr lang="en-US" dirty="0"/>
            </a:br>
            <a:r>
              <a:rPr lang="en-US" dirty="0"/>
              <a:t>Protocols and Ideas</a:t>
            </a:r>
            <a:br>
              <a:rPr lang="en-US" dirty="0"/>
            </a:br>
            <a:r>
              <a:rPr lang="en-US" dirty="0"/>
              <a:t/>
            </a:r>
            <a:br>
              <a:rPr lang="en-US" dirty="0"/>
            </a:br>
            <a:r>
              <a:rPr lang="en-US" dirty="0"/>
              <a:t>Feb. 10, 2022</a:t>
            </a:r>
          </a:p>
        </p:txBody>
      </p:sp>
    </p:spTree>
    <p:extLst>
      <p:ext uri="{BB962C8B-B14F-4D97-AF65-F5344CB8AC3E}">
        <p14:creationId xmlns:p14="http://schemas.microsoft.com/office/powerpoint/2010/main" val="885977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4AE823-60D5-1746-8BFA-DE44C857D53D}"/>
              </a:ext>
            </a:extLst>
          </p:cNvPr>
          <p:cNvSpPr>
            <a:spLocks noGrp="1"/>
          </p:cNvSpPr>
          <p:nvPr>
            <p:ph type="title"/>
          </p:nvPr>
        </p:nvSpPr>
        <p:spPr>
          <a:xfrm>
            <a:off x="838200" y="365125"/>
            <a:ext cx="10515600" cy="1325563"/>
          </a:xfrm>
        </p:spPr>
        <p:txBody>
          <a:bodyPr/>
          <a:lstStyle/>
          <a:p>
            <a:r>
              <a:rPr lang="en-US" dirty="0"/>
              <a:t>Status of Current Knowledge</a:t>
            </a:r>
          </a:p>
        </p:txBody>
      </p:sp>
      <p:pic>
        <p:nvPicPr>
          <p:cNvPr id="8" name="Picture 7">
            <a:extLst>
              <a:ext uri="{FF2B5EF4-FFF2-40B4-BE49-F238E27FC236}">
                <a16:creationId xmlns:a16="http://schemas.microsoft.com/office/drawing/2014/main" id="{056BA439-41ED-914D-842B-4373ECFA61EF}"/>
              </a:ext>
            </a:extLst>
          </p:cNvPr>
          <p:cNvPicPr>
            <a:picLocks noChangeAspect="1"/>
          </p:cNvPicPr>
          <p:nvPr/>
        </p:nvPicPr>
        <p:blipFill>
          <a:blip r:embed="rId3"/>
          <a:stretch>
            <a:fillRect/>
          </a:stretch>
        </p:blipFill>
        <p:spPr>
          <a:xfrm>
            <a:off x="5372526" y="1341189"/>
            <a:ext cx="6759609" cy="5516811"/>
          </a:xfrm>
          <a:prstGeom prst="rect">
            <a:avLst/>
          </a:prstGeom>
        </p:spPr>
      </p:pic>
      <p:sp>
        <p:nvSpPr>
          <p:cNvPr id="10" name="TextBox 9">
            <a:extLst>
              <a:ext uri="{FF2B5EF4-FFF2-40B4-BE49-F238E27FC236}">
                <a16:creationId xmlns:a16="http://schemas.microsoft.com/office/drawing/2014/main" id="{BDD83B37-A68A-4941-8CEF-B36FAE1911B1}"/>
              </a:ext>
            </a:extLst>
          </p:cNvPr>
          <p:cNvSpPr txBox="1"/>
          <p:nvPr/>
        </p:nvSpPr>
        <p:spPr>
          <a:xfrm>
            <a:off x="876482" y="1621476"/>
            <a:ext cx="4531426" cy="4801314"/>
          </a:xfrm>
          <a:prstGeom prst="rect">
            <a:avLst/>
          </a:prstGeom>
          <a:noFill/>
        </p:spPr>
        <p:txBody>
          <a:bodyPr wrap="square" rtlCol="0">
            <a:spAutoFit/>
          </a:bodyPr>
          <a:lstStyle/>
          <a:p>
            <a:r>
              <a:rPr lang="en-US" dirty="0"/>
              <a:t>Using the same restorations in Illinois, </a:t>
            </a:r>
            <a:r>
              <a:rPr lang="en-US" b="1" dirty="0" err="1"/>
              <a:t>Hosler</a:t>
            </a:r>
            <a:r>
              <a:rPr lang="en-US" b="1" dirty="0"/>
              <a:t> et al. (2021) </a:t>
            </a:r>
            <a:r>
              <a:rPr lang="en-US" dirty="0"/>
              <a:t>examined “species and functional trait composition of dung beetle communities across a 3-31 year </a:t>
            </a:r>
            <a:r>
              <a:rPr lang="en-US" dirty="0" err="1"/>
              <a:t>chronosequence</a:t>
            </a:r>
            <a:r>
              <a:rPr lang="en-US" dirty="0"/>
              <a:t> of restored prairies, in which sites varied in the presence of re-introduced bison and prescribed fire… We also performed a dung decomposition experiment to measure an ecosystem function driven by these insects.”</a:t>
            </a:r>
          </a:p>
          <a:p>
            <a:endParaRPr lang="en-US" dirty="0"/>
          </a:p>
          <a:p>
            <a:r>
              <a:rPr lang="en-US" dirty="0"/>
              <a:t>They found that Bison doubled beetle abundance and increased richness; restoration age doubled diversity. Additionally, they found that dung decomposition was unaffected by site but increased mean beetle mass. </a:t>
            </a:r>
          </a:p>
          <a:p>
            <a:endParaRPr lang="en-US" b="1" dirty="0"/>
          </a:p>
          <a:p>
            <a:r>
              <a:rPr lang="en-US" b="1" dirty="0"/>
              <a:t>They did not compare bison and cattle.</a:t>
            </a:r>
          </a:p>
        </p:txBody>
      </p:sp>
    </p:spTree>
    <p:extLst>
      <p:ext uri="{BB962C8B-B14F-4D97-AF65-F5344CB8AC3E}">
        <p14:creationId xmlns:p14="http://schemas.microsoft.com/office/powerpoint/2010/main" val="2732006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4AE823-60D5-1746-8BFA-DE44C857D53D}"/>
              </a:ext>
            </a:extLst>
          </p:cNvPr>
          <p:cNvSpPr>
            <a:spLocks noGrp="1"/>
          </p:cNvSpPr>
          <p:nvPr>
            <p:ph type="title"/>
          </p:nvPr>
        </p:nvSpPr>
        <p:spPr>
          <a:xfrm>
            <a:off x="838200" y="365125"/>
            <a:ext cx="10515600" cy="1325563"/>
          </a:xfrm>
        </p:spPr>
        <p:txBody>
          <a:bodyPr/>
          <a:lstStyle/>
          <a:p>
            <a:r>
              <a:rPr lang="en-US" dirty="0"/>
              <a:t>Status of Current Knowledge</a:t>
            </a:r>
          </a:p>
        </p:txBody>
      </p:sp>
      <p:sp>
        <p:nvSpPr>
          <p:cNvPr id="10" name="TextBox 9">
            <a:extLst>
              <a:ext uri="{FF2B5EF4-FFF2-40B4-BE49-F238E27FC236}">
                <a16:creationId xmlns:a16="http://schemas.microsoft.com/office/drawing/2014/main" id="{BDD83B37-A68A-4941-8CEF-B36FAE1911B1}"/>
              </a:ext>
            </a:extLst>
          </p:cNvPr>
          <p:cNvSpPr txBox="1"/>
          <p:nvPr/>
        </p:nvSpPr>
        <p:spPr>
          <a:xfrm>
            <a:off x="828356" y="1461053"/>
            <a:ext cx="4156020" cy="2585323"/>
          </a:xfrm>
          <a:prstGeom prst="rect">
            <a:avLst/>
          </a:prstGeom>
          <a:noFill/>
        </p:spPr>
        <p:txBody>
          <a:bodyPr wrap="square" rtlCol="0">
            <a:spAutoFit/>
          </a:bodyPr>
          <a:lstStyle/>
          <a:p>
            <a:r>
              <a:rPr lang="en-US" dirty="0"/>
              <a:t>Using the same restorations in Illinois, </a:t>
            </a:r>
            <a:r>
              <a:rPr lang="en-US" b="1" dirty="0" err="1"/>
              <a:t>Guiden</a:t>
            </a:r>
            <a:r>
              <a:rPr lang="en-US" b="1" dirty="0"/>
              <a:t> and Barber (2020) </a:t>
            </a:r>
            <a:r>
              <a:rPr lang="en-US" dirty="0"/>
              <a:t>used SEM modeling to examine management-driven effects on animal </a:t>
            </a:r>
            <a:r>
              <a:rPr lang="en-US" dirty="0" err="1"/>
              <a:t>communiites</a:t>
            </a:r>
            <a:r>
              <a:rPr lang="en-US" dirty="0"/>
              <a:t>, including dung beetles. Dung beetles were sampled for 2 years using 2 pitfall trap arrays with 5 pitfall traps.   </a:t>
            </a:r>
          </a:p>
          <a:p>
            <a:endParaRPr lang="en-US" b="1" dirty="0"/>
          </a:p>
          <a:p>
            <a:r>
              <a:rPr lang="en-US" b="1" dirty="0"/>
              <a:t>They did not compare bison and cattle.</a:t>
            </a:r>
          </a:p>
        </p:txBody>
      </p:sp>
      <p:pic>
        <p:nvPicPr>
          <p:cNvPr id="7" name="Picture 6">
            <a:extLst>
              <a:ext uri="{FF2B5EF4-FFF2-40B4-BE49-F238E27FC236}">
                <a16:creationId xmlns:a16="http://schemas.microsoft.com/office/drawing/2014/main" id="{FA9DE9F8-FC70-8145-9C67-C9AA3025EB04}"/>
              </a:ext>
            </a:extLst>
          </p:cNvPr>
          <p:cNvPicPr>
            <a:picLocks noChangeAspect="1"/>
          </p:cNvPicPr>
          <p:nvPr/>
        </p:nvPicPr>
        <p:blipFill>
          <a:blip r:embed="rId3"/>
          <a:stretch>
            <a:fillRect/>
          </a:stretch>
        </p:blipFill>
        <p:spPr>
          <a:xfrm>
            <a:off x="5213684" y="5980859"/>
            <a:ext cx="6978316" cy="877141"/>
          </a:xfrm>
          <a:prstGeom prst="rect">
            <a:avLst/>
          </a:prstGeom>
        </p:spPr>
      </p:pic>
      <p:pic>
        <p:nvPicPr>
          <p:cNvPr id="8" name="Picture 7">
            <a:extLst>
              <a:ext uri="{FF2B5EF4-FFF2-40B4-BE49-F238E27FC236}">
                <a16:creationId xmlns:a16="http://schemas.microsoft.com/office/drawing/2014/main" id="{8F0AD974-B7D4-9144-B817-8F71A32FC764}"/>
              </a:ext>
            </a:extLst>
          </p:cNvPr>
          <p:cNvPicPr>
            <a:picLocks noChangeAspect="1"/>
          </p:cNvPicPr>
          <p:nvPr/>
        </p:nvPicPr>
        <p:blipFill>
          <a:blip r:embed="rId4"/>
          <a:stretch>
            <a:fillRect/>
          </a:stretch>
        </p:blipFill>
        <p:spPr>
          <a:xfrm>
            <a:off x="5188661" y="1400628"/>
            <a:ext cx="6596787" cy="4530804"/>
          </a:xfrm>
          <a:prstGeom prst="rect">
            <a:avLst/>
          </a:prstGeom>
        </p:spPr>
      </p:pic>
      <p:pic>
        <p:nvPicPr>
          <p:cNvPr id="9" name="Picture 8">
            <a:extLst>
              <a:ext uri="{FF2B5EF4-FFF2-40B4-BE49-F238E27FC236}">
                <a16:creationId xmlns:a16="http://schemas.microsoft.com/office/drawing/2014/main" id="{EF411D80-5B0B-794F-AF09-FA4D4571780A}"/>
              </a:ext>
            </a:extLst>
          </p:cNvPr>
          <p:cNvPicPr>
            <a:picLocks noChangeAspect="1"/>
          </p:cNvPicPr>
          <p:nvPr/>
        </p:nvPicPr>
        <p:blipFill>
          <a:blip r:embed="rId5"/>
          <a:stretch>
            <a:fillRect/>
          </a:stretch>
        </p:blipFill>
        <p:spPr>
          <a:xfrm>
            <a:off x="4945495" y="2330920"/>
            <a:ext cx="6896891" cy="3607863"/>
          </a:xfrm>
          <a:prstGeom prst="rect">
            <a:avLst/>
          </a:prstGeom>
        </p:spPr>
      </p:pic>
    </p:spTree>
    <p:extLst>
      <p:ext uri="{BB962C8B-B14F-4D97-AF65-F5344CB8AC3E}">
        <p14:creationId xmlns:p14="http://schemas.microsoft.com/office/powerpoint/2010/main" val="14687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4AE823-60D5-1746-8BFA-DE44C857D53D}"/>
              </a:ext>
            </a:extLst>
          </p:cNvPr>
          <p:cNvSpPr>
            <a:spLocks noGrp="1"/>
          </p:cNvSpPr>
          <p:nvPr>
            <p:ph type="title"/>
          </p:nvPr>
        </p:nvSpPr>
        <p:spPr>
          <a:xfrm>
            <a:off x="838200" y="365125"/>
            <a:ext cx="10515600" cy="1325563"/>
          </a:xfrm>
        </p:spPr>
        <p:txBody>
          <a:bodyPr/>
          <a:lstStyle/>
          <a:p>
            <a:r>
              <a:rPr lang="en-US" dirty="0"/>
              <a:t>Status of Current Knowledge</a:t>
            </a:r>
          </a:p>
        </p:txBody>
      </p:sp>
      <p:pic>
        <p:nvPicPr>
          <p:cNvPr id="3" name="Picture 2" descr="Text&#10;&#10;Description automatically generated with medium confidence">
            <a:extLst>
              <a:ext uri="{FF2B5EF4-FFF2-40B4-BE49-F238E27FC236}">
                <a16:creationId xmlns:a16="http://schemas.microsoft.com/office/drawing/2014/main" id="{7F3A2E6A-7F39-E145-9CF7-55F922BE8BDB}"/>
              </a:ext>
            </a:extLst>
          </p:cNvPr>
          <p:cNvPicPr>
            <a:picLocks noChangeAspect="1"/>
          </p:cNvPicPr>
          <p:nvPr/>
        </p:nvPicPr>
        <p:blipFill>
          <a:blip r:embed="rId3"/>
          <a:stretch>
            <a:fillRect/>
          </a:stretch>
        </p:blipFill>
        <p:spPr>
          <a:xfrm>
            <a:off x="1613442" y="1322614"/>
            <a:ext cx="10578558" cy="5535386"/>
          </a:xfrm>
          <a:prstGeom prst="rect">
            <a:avLst/>
          </a:prstGeom>
        </p:spPr>
      </p:pic>
      <p:sp>
        <p:nvSpPr>
          <p:cNvPr id="2" name="Rectangle 1">
            <a:extLst>
              <a:ext uri="{FF2B5EF4-FFF2-40B4-BE49-F238E27FC236}">
                <a16:creationId xmlns:a16="http://schemas.microsoft.com/office/drawing/2014/main" id="{7FE695FA-4F50-1645-8086-D5D252DB4896}"/>
              </a:ext>
            </a:extLst>
          </p:cNvPr>
          <p:cNvSpPr/>
          <p:nvPr/>
        </p:nvSpPr>
        <p:spPr>
          <a:xfrm>
            <a:off x="0" y="2280948"/>
            <a:ext cx="1616530" cy="1477328"/>
          </a:xfrm>
          <a:prstGeom prst="rect">
            <a:avLst/>
          </a:prstGeom>
        </p:spPr>
        <p:txBody>
          <a:bodyPr wrap="square">
            <a:spAutoFit/>
          </a:bodyPr>
          <a:lstStyle/>
          <a:p>
            <a:r>
              <a:rPr lang="en-US" b="1" dirty="0"/>
              <a:t>Nick Barber’s research group </a:t>
            </a:r>
            <a:r>
              <a:rPr lang="en-US" dirty="0"/>
              <a:t>(now at San Diego State University)</a:t>
            </a:r>
          </a:p>
        </p:txBody>
      </p:sp>
    </p:spTree>
    <p:extLst>
      <p:ext uri="{BB962C8B-B14F-4D97-AF65-F5344CB8AC3E}">
        <p14:creationId xmlns:p14="http://schemas.microsoft.com/office/powerpoint/2010/main" val="2722411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A8FAD-0EA3-2D4A-B02F-BC8797D4021E}"/>
              </a:ext>
            </a:extLst>
          </p:cNvPr>
          <p:cNvSpPr>
            <a:spLocks noGrp="1"/>
          </p:cNvSpPr>
          <p:nvPr>
            <p:ph type="title"/>
          </p:nvPr>
        </p:nvSpPr>
        <p:spPr/>
        <p:txBody>
          <a:bodyPr/>
          <a:lstStyle/>
          <a:p>
            <a:r>
              <a:rPr lang="en-US" dirty="0"/>
              <a:t>Possible Goals</a:t>
            </a:r>
          </a:p>
        </p:txBody>
      </p:sp>
      <p:sp>
        <p:nvSpPr>
          <p:cNvPr id="3" name="Content Placeholder 2">
            <a:extLst>
              <a:ext uri="{FF2B5EF4-FFF2-40B4-BE49-F238E27FC236}">
                <a16:creationId xmlns:a16="http://schemas.microsoft.com/office/drawing/2014/main" id="{43C83AAA-78B0-D741-9722-AE544A71953D}"/>
              </a:ext>
            </a:extLst>
          </p:cNvPr>
          <p:cNvSpPr>
            <a:spLocks noGrp="1"/>
          </p:cNvSpPr>
          <p:nvPr>
            <p:ph idx="1"/>
          </p:nvPr>
        </p:nvSpPr>
        <p:spPr>
          <a:xfrm>
            <a:off x="838200" y="1233376"/>
            <a:ext cx="10515600" cy="5624623"/>
          </a:xfrm>
        </p:spPr>
        <p:txBody>
          <a:bodyPr>
            <a:normAutofit lnSpcReduction="10000"/>
          </a:bodyPr>
          <a:lstStyle/>
          <a:p>
            <a:pPr marL="0" indent="0">
              <a:buNone/>
            </a:pPr>
            <a:endParaRPr lang="en-US" dirty="0">
              <a:latin typeface="Lato" panose="020F0502020204030203" pitchFamily="34" charset="0"/>
            </a:endParaRPr>
          </a:p>
          <a:p>
            <a:pPr marL="514350" indent="-514350">
              <a:buAutoNum type="arabicParenR"/>
            </a:pPr>
            <a:r>
              <a:rPr lang="en-US" dirty="0">
                <a:latin typeface="Lato" panose="020F0502020204030203" pitchFamily="34" charset="0"/>
              </a:rPr>
              <a:t>Quantify dung beetle community composition in landscapes grazed by bison or cattle</a:t>
            </a:r>
          </a:p>
          <a:p>
            <a:pPr marL="514350" indent="-514350">
              <a:buAutoNum type="arabicParenR"/>
            </a:pPr>
            <a:r>
              <a:rPr lang="en-US" dirty="0">
                <a:latin typeface="Lato" panose="020F0502020204030203" pitchFamily="34" charset="0"/>
              </a:rPr>
              <a:t>Compare dung beetle guilds (</a:t>
            </a:r>
            <a:r>
              <a:rPr lang="en-US" dirty="0" err="1">
                <a:latin typeface="Lato" panose="020F0502020204030203" pitchFamily="34" charset="0"/>
              </a:rPr>
              <a:t>tunnelers</a:t>
            </a:r>
            <a:r>
              <a:rPr lang="en-US" dirty="0">
                <a:latin typeface="Lato" panose="020F0502020204030203" pitchFamily="34" charset="0"/>
              </a:rPr>
              <a:t> are more effective recyclers)</a:t>
            </a:r>
          </a:p>
          <a:p>
            <a:pPr marL="514350" indent="-514350">
              <a:buAutoNum type="arabicParenR"/>
            </a:pPr>
            <a:r>
              <a:rPr lang="en-US" dirty="0">
                <a:latin typeface="Lato" panose="020F0502020204030203" pitchFamily="34" charset="0"/>
              </a:rPr>
              <a:t>Identify species that are good indicators of habitat/recycling?</a:t>
            </a:r>
          </a:p>
          <a:p>
            <a:pPr marL="514350" indent="-514350">
              <a:buFont typeface="Arial" panose="020B0604020202020204" pitchFamily="34" charset="0"/>
              <a:buAutoNum type="arabicParenR"/>
            </a:pPr>
            <a:r>
              <a:rPr lang="en-US" dirty="0">
                <a:latin typeface="Lato" panose="020F0502020204030203" pitchFamily="34" charset="0"/>
              </a:rPr>
              <a:t>Examine differences in (before and after treatments?):</a:t>
            </a:r>
          </a:p>
          <a:p>
            <a:pPr marL="457200" lvl="1" indent="0">
              <a:buNone/>
            </a:pPr>
            <a:r>
              <a:rPr lang="en-US" dirty="0">
                <a:latin typeface="Lato" panose="020F0502020204030203" pitchFamily="34" charset="0"/>
              </a:rPr>
              <a:t>A) Vegetation (biomass, community composition?)</a:t>
            </a:r>
          </a:p>
          <a:p>
            <a:pPr marL="457200" lvl="1" indent="0">
              <a:buNone/>
            </a:pPr>
            <a:r>
              <a:rPr lang="en-US" dirty="0">
                <a:latin typeface="Lato" panose="020F0502020204030203" pitchFamily="34" charset="0"/>
              </a:rPr>
              <a:t>B) Soil metrics (bulk density, textural, carbon?, nitrogen?)</a:t>
            </a:r>
          </a:p>
          <a:p>
            <a:pPr marL="457200" lvl="1" indent="0">
              <a:buNone/>
            </a:pPr>
            <a:r>
              <a:rPr lang="en-US" dirty="0">
                <a:latin typeface="Lato" panose="020F0502020204030203" pitchFamily="34" charset="0"/>
              </a:rPr>
              <a:t>C) Carbon sequestration?</a:t>
            </a:r>
          </a:p>
          <a:p>
            <a:pPr marL="457200" lvl="1" indent="0">
              <a:buNone/>
            </a:pPr>
            <a:r>
              <a:rPr lang="en-US" dirty="0">
                <a:latin typeface="Lato" panose="020F0502020204030203" pitchFamily="34" charset="0"/>
              </a:rPr>
              <a:t>D) Residual </a:t>
            </a:r>
            <a:r>
              <a:rPr lang="en-US" dirty="0" err="1">
                <a:latin typeface="Lato" panose="020F0502020204030203" pitchFamily="34" charset="0"/>
              </a:rPr>
              <a:t>ivermectins</a:t>
            </a:r>
            <a:r>
              <a:rPr lang="en-US" dirty="0">
                <a:latin typeface="Lato" panose="020F0502020204030203" pitchFamily="34" charset="0"/>
              </a:rPr>
              <a:t> and permethrins?</a:t>
            </a:r>
          </a:p>
          <a:p>
            <a:pPr marL="457200" lvl="1" indent="0">
              <a:buNone/>
            </a:pPr>
            <a:r>
              <a:rPr lang="en-US" dirty="0">
                <a:latin typeface="Lato" panose="020F0502020204030203" pitchFamily="34" charset="0"/>
              </a:rPr>
              <a:t>E) Dung decomposition</a:t>
            </a:r>
          </a:p>
          <a:p>
            <a:pPr marL="457200" lvl="1" indent="0">
              <a:buNone/>
            </a:pPr>
            <a:r>
              <a:rPr lang="en-US" dirty="0">
                <a:latin typeface="Lato" panose="020F0502020204030203" pitchFamily="34" charset="0"/>
              </a:rPr>
              <a:t>F) Dung beetles and wallows</a:t>
            </a:r>
          </a:p>
          <a:p>
            <a:pPr marL="971550" lvl="1" indent="-514350">
              <a:buFont typeface="Arial" panose="020B0604020202020204" pitchFamily="34" charset="0"/>
              <a:buAutoNum type="arabicParenR"/>
            </a:pPr>
            <a:endParaRPr lang="en-US" dirty="0">
              <a:latin typeface="Lato" panose="020F0502020204030203" pitchFamily="34" charset="0"/>
            </a:endParaRPr>
          </a:p>
          <a:p>
            <a:pPr marL="514350" indent="-514350">
              <a:buAutoNum type="arabicParenR"/>
            </a:pPr>
            <a:endParaRPr lang="en-US" dirty="0"/>
          </a:p>
        </p:txBody>
      </p:sp>
    </p:spTree>
    <p:extLst>
      <p:ext uri="{BB962C8B-B14F-4D97-AF65-F5344CB8AC3E}">
        <p14:creationId xmlns:p14="http://schemas.microsoft.com/office/powerpoint/2010/main" val="4194406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78A23A-7D77-D242-B415-36DE19090C88}"/>
              </a:ext>
            </a:extLst>
          </p:cNvPr>
          <p:cNvPicPr>
            <a:picLocks noChangeAspect="1"/>
          </p:cNvPicPr>
          <p:nvPr/>
        </p:nvPicPr>
        <p:blipFill>
          <a:blip r:embed="rId3"/>
          <a:stretch>
            <a:fillRect/>
          </a:stretch>
        </p:blipFill>
        <p:spPr>
          <a:xfrm>
            <a:off x="5024167" y="337047"/>
            <a:ext cx="6613751" cy="6183906"/>
          </a:xfrm>
          <a:prstGeom prst="rect">
            <a:avLst/>
          </a:prstGeom>
        </p:spPr>
      </p:pic>
      <p:sp>
        <p:nvSpPr>
          <p:cNvPr id="5" name="Rectangle 4">
            <a:extLst>
              <a:ext uri="{FF2B5EF4-FFF2-40B4-BE49-F238E27FC236}">
                <a16:creationId xmlns:a16="http://schemas.microsoft.com/office/drawing/2014/main" id="{90CDB631-3ADB-9E43-B18C-AB8BCACF5750}"/>
              </a:ext>
            </a:extLst>
          </p:cNvPr>
          <p:cNvSpPr/>
          <p:nvPr/>
        </p:nvSpPr>
        <p:spPr>
          <a:xfrm>
            <a:off x="2770649" y="6488668"/>
            <a:ext cx="6122382" cy="369332"/>
          </a:xfrm>
          <a:prstGeom prst="rect">
            <a:avLst/>
          </a:prstGeom>
        </p:spPr>
        <p:txBody>
          <a:bodyPr wrap="none">
            <a:spAutoFit/>
          </a:bodyPr>
          <a:lstStyle/>
          <a:p>
            <a:r>
              <a:rPr lang="en-US" dirty="0"/>
              <a:t>https://</a:t>
            </a:r>
            <a:r>
              <a:rPr lang="en-US" dirty="0" err="1"/>
              <a:t>www.flinthillsdiscovery.org</a:t>
            </a:r>
            <a:r>
              <a:rPr lang="en-US" dirty="0"/>
              <a:t>/579/Flint-Hills-Map-Exhibits</a:t>
            </a:r>
          </a:p>
        </p:txBody>
      </p:sp>
      <p:sp>
        <p:nvSpPr>
          <p:cNvPr id="6" name="Title 1">
            <a:extLst>
              <a:ext uri="{FF2B5EF4-FFF2-40B4-BE49-F238E27FC236}">
                <a16:creationId xmlns:a16="http://schemas.microsoft.com/office/drawing/2014/main" id="{3C12F6EC-76D9-3546-8DC3-BC796F8261F3}"/>
              </a:ext>
            </a:extLst>
          </p:cNvPr>
          <p:cNvSpPr>
            <a:spLocks noGrp="1"/>
          </p:cNvSpPr>
          <p:nvPr>
            <p:ph type="title"/>
          </p:nvPr>
        </p:nvSpPr>
        <p:spPr>
          <a:xfrm>
            <a:off x="838200" y="365125"/>
            <a:ext cx="10515600" cy="1325563"/>
          </a:xfrm>
        </p:spPr>
        <p:txBody>
          <a:bodyPr/>
          <a:lstStyle/>
          <a:p>
            <a:r>
              <a:rPr lang="en-US" dirty="0"/>
              <a:t>Location</a:t>
            </a:r>
          </a:p>
        </p:txBody>
      </p:sp>
      <p:sp>
        <p:nvSpPr>
          <p:cNvPr id="7" name="Content Placeholder 2">
            <a:extLst>
              <a:ext uri="{FF2B5EF4-FFF2-40B4-BE49-F238E27FC236}">
                <a16:creationId xmlns:a16="http://schemas.microsoft.com/office/drawing/2014/main" id="{4CAAD5B0-248D-4543-BFBC-8B772E9BCD6D}"/>
              </a:ext>
            </a:extLst>
          </p:cNvPr>
          <p:cNvSpPr>
            <a:spLocks noGrp="1"/>
          </p:cNvSpPr>
          <p:nvPr>
            <p:ph idx="1"/>
          </p:nvPr>
        </p:nvSpPr>
        <p:spPr>
          <a:xfrm>
            <a:off x="-1" y="1809297"/>
            <a:ext cx="4898571" cy="4351338"/>
          </a:xfrm>
        </p:spPr>
        <p:txBody>
          <a:bodyPr/>
          <a:lstStyle/>
          <a:p>
            <a:pPr marL="457200" lvl="1" indent="0">
              <a:buNone/>
            </a:pPr>
            <a:r>
              <a:rPr lang="en-US" dirty="0">
                <a:latin typeface="Lato" panose="020F0502020204030203" pitchFamily="34" charset="0"/>
              </a:rPr>
              <a:t>North-south comparison</a:t>
            </a:r>
          </a:p>
          <a:p>
            <a:pPr marL="971550" lvl="1" indent="-514350">
              <a:buFont typeface="Arial" panose="020B0604020202020204" pitchFamily="34" charset="0"/>
              <a:buAutoNum type="arabicParenR"/>
            </a:pPr>
            <a:r>
              <a:rPr lang="en-US" dirty="0">
                <a:latin typeface="Lato" panose="020F0502020204030203" pitchFamily="34" charset="0"/>
              </a:rPr>
              <a:t>Northern shortgrass: Specific ecoregion?</a:t>
            </a:r>
          </a:p>
          <a:p>
            <a:pPr marL="971550" lvl="1" indent="-514350">
              <a:buFont typeface="Arial" panose="020B0604020202020204" pitchFamily="34" charset="0"/>
              <a:buAutoNum type="arabicParenR"/>
            </a:pPr>
            <a:r>
              <a:rPr lang="en-US" dirty="0">
                <a:latin typeface="Lato" panose="020F0502020204030203" pitchFamily="34" charset="0"/>
              </a:rPr>
              <a:t>Central tallgrass: Flint hills ecoregion </a:t>
            </a:r>
          </a:p>
          <a:p>
            <a:pPr marL="971550" lvl="1" indent="-514350">
              <a:buFont typeface="Arial" panose="020B0604020202020204" pitchFamily="34" charset="0"/>
              <a:buAutoNum type="arabicParenR"/>
            </a:pPr>
            <a:endParaRPr lang="en-US" dirty="0">
              <a:latin typeface="Lato" panose="020F0502020204030203" pitchFamily="34" charset="0"/>
            </a:endParaRPr>
          </a:p>
          <a:p>
            <a:pPr marL="457200" lvl="1" indent="0">
              <a:buNone/>
            </a:pPr>
            <a:r>
              <a:rPr lang="en-US" dirty="0">
                <a:latin typeface="Lato" panose="020F0502020204030203" pitchFamily="34" charset="0"/>
              </a:rPr>
              <a:t>Comparison of grassland regions allows for stronger predictive ability to inform management and policy </a:t>
            </a:r>
            <a:endParaRPr lang="en-US" dirty="0"/>
          </a:p>
        </p:txBody>
      </p:sp>
      <p:sp>
        <p:nvSpPr>
          <p:cNvPr id="2" name="Oval 1">
            <a:extLst>
              <a:ext uri="{FF2B5EF4-FFF2-40B4-BE49-F238E27FC236}">
                <a16:creationId xmlns:a16="http://schemas.microsoft.com/office/drawing/2014/main" id="{285C4E4A-A88B-5445-BA06-6D6506BDC64C}"/>
              </a:ext>
            </a:extLst>
          </p:cNvPr>
          <p:cNvSpPr/>
          <p:nvPr/>
        </p:nvSpPr>
        <p:spPr>
          <a:xfrm rot="1056779">
            <a:off x="6841671" y="2220685"/>
            <a:ext cx="636814" cy="40821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920743E-E2F5-6E4E-A257-2368C0718B9B}"/>
              </a:ext>
            </a:extLst>
          </p:cNvPr>
          <p:cNvSpPr/>
          <p:nvPr/>
        </p:nvSpPr>
        <p:spPr>
          <a:xfrm rot="5134639">
            <a:off x="7843158" y="3548745"/>
            <a:ext cx="636814" cy="40821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3761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0CD43B-1038-DA45-AA99-643C7A529C6D}"/>
              </a:ext>
            </a:extLst>
          </p:cNvPr>
          <p:cNvSpPr/>
          <p:nvPr/>
        </p:nvSpPr>
        <p:spPr>
          <a:xfrm>
            <a:off x="3409339" y="6274613"/>
            <a:ext cx="5904950" cy="369332"/>
          </a:xfrm>
          <a:prstGeom prst="rect">
            <a:avLst/>
          </a:prstGeom>
        </p:spPr>
        <p:txBody>
          <a:bodyPr wrap="none">
            <a:spAutoFit/>
          </a:bodyPr>
          <a:lstStyle/>
          <a:p>
            <a:r>
              <a:rPr lang="en-US" dirty="0"/>
              <a:t>https://</a:t>
            </a:r>
            <a:r>
              <a:rPr lang="en-US" dirty="0" err="1"/>
              <a:t>deims.org</a:t>
            </a:r>
            <a:r>
              <a:rPr lang="en-US" dirty="0"/>
              <a:t>/a635d4dc-6a74-4947-b3d1-5c88b3a441c7</a:t>
            </a:r>
          </a:p>
        </p:txBody>
      </p:sp>
      <p:pic>
        <p:nvPicPr>
          <p:cNvPr id="7" name="Picture 6" descr="Diagram, map&#10;&#10;Description automatically generated">
            <a:extLst>
              <a:ext uri="{FF2B5EF4-FFF2-40B4-BE49-F238E27FC236}">
                <a16:creationId xmlns:a16="http://schemas.microsoft.com/office/drawing/2014/main" id="{74D233E9-84D6-364F-A036-D09BCD47ED81}"/>
              </a:ext>
            </a:extLst>
          </p:cNvPr>
          <p:cNvPicPr>
            <a:picLocks noChangeAspect="1"/>
          </p:cNvPicPr>
          <p:nvPr/>
        </p:nvPicPr>
        <p:blipFill>
          <a:blip r:embed="rId3"/>
          <a:stretch>
            <a:fillRect/>
          </a:stretch>
        </p:blipFill>
        <p:spPr>
          <a:xfrm>
            <a:off x="1361439" y="0"/>
            <a:ext cx="8434359" cy="6309360"/>
          </a:xfrm>
          <a:prstGeom prst="rect">
            <a:avLst/>
          </a:prstGeom>
        </p:spPr>
      </p:pic>
      <p:sp>
        <p:nvSpPr>
          <p:cNvPr id="11" name="Oval 10">
            <a:extLst>
              <a:ext uri="{FF2B5EF4-FFF2-40B4-BE49-F238E27FC236}">
                <a16:creationId xmlns:a16="http://schemas.microsoft.com/office/drawing/2014/main" id="{2D0ABF9F-BC28-BF42-98E3-CAF048D8284A}"/>
              </a:ext>
            </a:extLst>
          </p:cNvPr>
          <p:cNvSpPr/>
          <p:nvPr/>
        </p:nvSpPr>
        <p:spPr>
          <a:xfrm>
            <a:off x="8261350" y="3486150"/>
            <a:ext cx="174625" cy="1746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000000"/>
              </a:highlight>
            </a:endParaRPr>
          </a:p>
        </p:txBody>
      </p:sp>
      <p:sp>
        <p:nvSpPr>
          <p:cNvPr id="12" name="TextBox 11">
            <a:extLst>
              <a:ext uri="{FF2B5EF4-FFF2-40B4-BE49-F238E27FC236}">
                <a16:creationId xmlns:a16="http://schemas.microsoft.com/office/drawing/2014/main" id="{F599AC60-A3EB-684F-B947-3F6C81937615}"/>
              </a:ext>
            </a:extLst>
          </p:cNvPr>
          <p:cNvSpPr txBox="1"/>
          <p:nvPr/>
        </p:nvSpPr>
        <p:spPr>
          <a:xfrm>
            <a:off x="8410836" y="3297784"/>
            <a:ext cx="2880725" cy="369332"/>
          </a:xfrm>
          <a:prstGeom prst="rect">
            <a:avLst/>
          </a:prstGeom>
          <a:noFill/>
        </p:spPr>
        <p:txBody>
          <a:bodyPr wrap="none" rtlCol="0">
            <a:spAutoFit/>
          </a:bodyPr>
          <a:lstStyle/>
          <a:p>
            <a:r>
              <a:rPr lang="en-US" dirty="0"/>
              <a:t>Tallgrass Prairie Preserve, OK</a:t>
            </a:r>
          </a:p>
        </p:txBody>
      </p:sp>
      <p:sp>
        <p:nvSpPr>
          <p:cNvPr id="13" name="TextBox 12">
            <a:extLst>
              <a:ext uri="{FF2B5EF4-FFF2-40B4-BE49-F238E27FC236}">
                <a16:creationId xmlns:a16="http://schemas.microsoft.com/office/drawing/2014/main" id="{934D2BF5-6213-4D4A-8684-2420F0D3D58A}"/>
              </a:ext>
            </a:extLst>
          </p:cNvPr>
          <p:cNvSpPr txBox="1"/>
          <p:nvPr/>
        </p:nvSpPr>
        <p:spPr>
          <a:xfrm>
            <a:off x="8439150" y="1685925"/>
            <a:ext cx="3679662" cy="369332"/>
          </a:xfrm>
          <a:prstGeom prst="rect">
            <a:avLst/>
          </a:prstGeom>
          <a:noFill/>
        </p:spPr>
        <p:txBody>
          <a:bodyPr wrap="none" rtlCol="0">
            <a:spAutoFit/>
          </a:bodyPr>
          <a:lstStyle/>
          <a:p>
            <a:r>
              <a:rPr lang="en-US" dirty="0"/>
              <a:t>Tallgrass Prairie National Preserve, KS</a:t>
            </a:r>
          </a:p>
        </p:txBody>
      </p:sp>
      <p:sp>
        <p:nvSpPr>
          <p:cNvPr id="14" name="Oval 13">
            <a:extLst>
              <a:ext uri="{FF2B5EF4-FFF2-40B4-BE49-F238E27FC236}">
                <a16:creationId xmlns:a16="http://schemas.microsoft.com/office/drawing/2014/main" id="{85AFBC3E-0807-C341-9E93-7AA5D5EA5752}"/>
              </a:ext>
            </a:extLst>
          </p:cNvPr>
          <p:cNvSpPr/>
          <p:nvPr/>
        </p:nvSpPr>
        <p:spPr>
          <a:xfrm>
            <a:off x="8315325" y="1784350"/>
            <a:ext cx="174625" cy="1746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000000"/>
              </a:highlight>
            </a:endParaRPr>
          </a:p>
        </p:txBody>
      </p:sp>
      <p:sp>
        <p:nvSpPr>
          <p:cNvPr id="15" name="TextBox 14">
            <a:extLst>
              <a:ext uri="{FF2B5EF4-FFF2-40B4-BE49-F238E27FC236}">
                <a16:creationId xmlns:a16="http://schemas.microsoft.com/office/drawing/2014/main" id="{85C3534E-3936-3B40-A43E-E07714A13A29}"/>
              </a:ext>
            </a:extLst>
          </p:cNvPr>
          <p:cNvSpPr txBox="1"/>
          <p:nvPr/>
        </p:nvSpPr>
        <p:spPr>
          <a:xfrm>
            <a:off x="8420100" y="1006475"/>
            <a:ext cx="2740558" cy="369332"/>
          </a:xfrm>
          <a:prstGeom prst="rect">
            <a:avLst/>
          </a:prstGeom>
          <a:noFill/>
        </p:spPr>
        <p:txBody>
          <a:bodyPr wrap="none" rtlCol="0">
            <a:spAutoFit/>
          </a:bodyPr>
          <a:lstStyle/>
          <a:p>
            <a:r>
              <a:rPr lang="en-US" dirty="0" err="1"/>
              <a:t>Konza</a:t>
            </a:r>
            <a:r>
              <a:rPr lang="en-US" dirty="0"/>
              <a:t> Biological Station, KS</a:t>
            </a:r>
          </a:p>
        </p:txBody>
      </p:sp>
      <p:sp>
        <p:nvSpPr>
          <p:cNvPr id="16" name="Oval 15">
            <a:extLst>
              <a:ext uri="{FF2B5EF4-FFF2-40B4-BE49-F238E27FC236}">
                <a16:creationId xmlns:a16="http://schemas.microsoft.com/office/drawing/2014/main" id="{262F5398-18E8-544A-BA97-DF1700BE60BB}"/>
              </a:ext>
            </a:extLst>
          </p:cNvPr>
          <p:cNvSpPr/>
          <p:nvPr/>
        </p:nvSpPr>
        <p:spPr>
          <a:xfrm>
            <a:off x="8296275" y="1104900"/>
            <a:ext cx="174625" cy="1746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81966F8-F835-3442-BDDC-91F10EC8E554}"/>
              </a:ext>
            </a:extLst>
          </p:cNvPr>
          <p:cNvSpPr txBox="1"/>
          <p:nvPr/>
        </p:nvSpPr>
        <p:spPr>
          <a:xfrm>
            <a:off x="8512338" y="2197100"/>
            <a:ext cx="3404265" cy="369332"/>
          </a:xfrm>
          <a:prstGeom prst="rect">
            <a:avLst/>
          </a:prstGeom>
          <a:noFill/>
        </p:spPr>
        <p:txBody>
          <a:bodyPr wrap="none" rtlCol="0">
            <a:spAutoFit/>
          </a:bodyPr>
          <a:lstStyle/>
          <a:p>
            <a:r>
              <a:rPr lang="en-US" dirty="0" err="1"/>
              <a:t>Flinthills</a:t>
            </a:r>
            <a:r>
              <a:rPr lang="en-US" dirty="0"/>
              <a:t> Prairie Preserve (TNC), KS</a:t>
            </a:r>
          </a:p>
        </p:txBody>
      </p:sp>
      <p:sp>
        <p:nvSpPr>
          <p:cNvPr id="18" name="Oval 17">
            <a:extLst>
              <a:ext uri="{FF2B5EF4-FFF2-40B4-BE49-F238E27FC236}">
                <a16:creationId xmlns:a16="http://schemas.microsoft.com/office/drawing/2014/main" id="{33463278-D608-3345-BC6F-FB67A06E0CB5}"/>
              </a:ext>
            </a:extLst>
          </p:cNvPr>
          <p:cNvSpPr/>
          <p:nvPr/>
        </p:nvSpPr>
        <p:spPr>
          <a:xfrm>
            <a:off x="8388513" y="2295525"/>
            <a:ext cx="174625" cy="1746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000000"/>
              </a:highlight>
            </a:endParaRPr>
          </a:p>
        </p:txBody>
      </p:sp>
      <p:sp>
        <p:nvSpPr>
          <p:cNvPr id="19" name="TextBox 18">
            <a:extLst>
              <a:ext uri="{FF2B5EF4-FFF2-40B4-BE49-F238E27FC236}">
                <a16:creationId xmlns:a16="http://schemas.microsoft.com/office/drawing/2014/main" id="{C682F562-5D0F-B443-8D71-F2543003B969}"/>
              </a:ext>
            </a:extLst>
          </p:cNvPr>
          <p:cNvSpPr txBox="1"/>
          <p:nvPr/>
        </p:nvSpPr>
        <p:spPr>
          <a:xfrm>
            <a:off x="8575838" y="2701925"/>
            <a:ext cx="2965171" cy="369332"/>
          </a:xfrm>
          <a:prstGeom prst="rect">
            <a:avLst/>
          </a:prstGeom>
          <a:noFill/>
        </p:spPr>
        <p:txBody>
          <a:bodyPr wrap="none" rtlCol="0">
            <a:spAutoFit/>
          </a:bodyPr>
          <a:lstStyle/>
          <a:p>
            <a:r>
              <a:rPr lang="en-US" dirty="0" err="1"/>
              <a:t>Youngmeyer</a:t>
            </a:r>
            <a:r>
              <a:rPr lang="en-US" dirty="0"/>
              <a:t> Ranch (WSU), KS</a:t>
            </a:r>
          </a:p>
        </p:txBody>
      </p:sp>
      <p:sp>
        <p:nvSpPr>
          <p:cNvPr id="20" name="Oval 19">
            <a:extLst>
              <a:ext uri="{FF2B5EF4-FFF2-40B4-BE49-F238E27FC236}">
                <a16:creationId xmlns:a16="http://schemas.microsoft.com/office/drawing/2014/main" id="{0974238D-5C97-9E41-8F54-15E5D58FBC2F}"/>
              </a:ext>
            </a:extLst>
          </p:cNvPr>
          <p:cNvSpPr/>
          <p:nvPr/>
        </p:nvSpPr>
        <p:spPr>
          <a:xfrm>
            <a:off x="8452013" y="2800350"/>
            <a:ext cx="174625" cy="1746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000000"/>
              </a:highlight>
            </a:endParaRPr>
          </a:p>
        </p:txBody>
      </p:sp>
      <p:sp>
        <p:nvSpPr>
          <p:cNvPr id="21" name="Oval 20">
            <a:extLst>
              <a:ext uri="{FF2B5EF4-FFF2-40B4-BE49-F238E27FC236}">
                <a16:creationId xmlns:a16="http://schemas.microsoft.com/office/drawing/2014/main" id="{0A0C8C2F-8B4E-2444-BB19-039C52896B02}"/>
              </a:ext>
            </a:extLst>
          </p:cNvPr>
          <p:cNvSpPr/>
          <p:nvPr/>
        </p:nvSpPr>
        <p:spPr>
          <a:xfrm>
            <a:off x="8346295" y="3527425"/>
            <a:ext cx="174625" cy="1746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F9357F6-7CEA-C549-BB21-E8306E21F7D6}"/>
              </a:ext>
            </a:extLst>
          </p:cNvPr>
          <p:cNvSpPr txBox="1"/>
          <p:nvPr/>
        </p:nvSpPr>
        <p:spPr>
          <a:xfrm>
            <a:off x="8450810" y="3511446"/>
            <a:ext cx="2495876" cy="369332"/>
          </a:xfrm>
          <a:prstGeom prst="rect">
            <a:avLst/>
          </a:prstGeom>
          <a:noFill/>
        </p:spPr>
        <p:txBody>
          <a:bodyPr wrap="none" rtlCol="0">
            <a:spAutoFit/>
          </a:bodyPr>
          <a:lstStyle/>
          <a:p>
            <a:r>
              <a:rPr lang="en-US" dirty="0"/>
              <a:t>Bluestem Ranch (TT), OK</a:t>
            </a:r>
          </a:p>
        </p:txBody>
      </p:sp>
      <p:sp>
        <p:nvSpPr>
          <p:cNvPr id="23" name="Title 1">
            <a:extLst>
              <a:ext uri="{FF2B5EF4-FFF2-40B4-BE49-F238E27FC236}">
                <a16:creationId xmlns:a16="http://schemas.microsoft.com/office/drawing/2014/main" id="{951F12F2-2416-794B-8A06-AA46F7361448}"/>
              </a:ext>
            </a:extLst>
          </p:cNvPr>
          <p:cNvSpPr txBox="1">
            <a:spLocks/>
          </p:cNvSpPr>
          <p:nvPr/>
        </p:nvSpPr>
        <p:spPr>
          <a:xfrm>
            <a:off x="1447800" y="-1519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Flint Hills Locations</a:t>
            </a:r>
          </a:p>
        </p:txBody>
      </p:sp>
      <p:sp>
        <p:nvSpPr>
          <p:cNvPr id="3" name="Rectangle 2">
            <a:extLst>
              <a:ext uri="{FF2B5EF4-FFF2-40B4-BE49-F238E27FC236}">
                <a16:creationId xmlns:a16="http://schemas.microsoft.com/office/drawing/2014/main" id="{A6B268E8-E774-984D-96D0-00A83CF417ED}"/>
              </a:ext>
            </a:extLst>
          </p:cNvPr>
          <p:cNvSpPr/>
          <p:nvPr/>
        </p:nvSpPr>
        <p:spPr>
          <a:xfrm>
            <a:off x="974551" y="974662"/>
            <a:ext cx="4854749" cy="2031325"/>
          </a:xfrm>
          <a:prstGeom prst="rect">
            <a:avLst/>
          </a:prstGeom>
        </p:spPr>
        <p:txBody>
          <a:bodyPr wrap="square">
            <a:spAutoFit/>
          </a:bodyPr>
          <a:lstStyle/>
          <a:p>
            <a:pPr marL="690563" lvl="1" indent="-233363"/>
            <a:r>
              <a:rPr lang="en-US" dirty="0">
                <a:latin typeface="Lato" panose="020F0502020204030203" pitchFamily="34" charset="0"/>
              </a:rPr>
              <a:t>•All locations with cattle- and bison-grazing</a:t>
            </a:r>
          </a:p>
          <a:p>
            <a:pPr marL="690563" lvl="1" indent="-233363"/>
            <a:r>
              <a:rPr lang="en-US" dirty="0">
                <a:latin typeface="Lato" panose="020F0502020204030203" pitchFamily="34" charset="0"/>
              </a:rPr>
              <a:t>•Are locations all prairie bison ranches rather than woodland bison?</a:t>
            </a:r>
          </a:p>
          <a:p>
            <a:pPr marL="690563" lvl="1" indent="-233363"/>
            <a:r>
              <a:rPr lang="en-US" dirty="0">
                <a:latin typeface="Lato" panose="020F0502020204030203" pitchFamily="34" charset="0"/>
              </a:rPr>
              <a:t>•Need some info on use of </a:t>
            </a:r>
            <a:r>
              <a:rPr lang="en-US" dirty="0" err="1">
                <a:latin typeface="Lato" panose="020F0502020204030203" pitchFamily="34" charset="0"/>
              </a:rPr>
              <a:t>dewormers</a:t>
            </a:r>
            <a:endParaRPr lang="en-US" dirty="0">
              <a:latin typeface="Lato" panose="020F0502020204030203" pitchFamily="34" charset="0"/>
            </a:endParaRPr>
          </a:p>
          <a:p>
            <a:pPr marL="690563" lvl="1" indent="-233363"/>
            <a:r>
              <a:rPr lang="en-US" dirty="0">
                <a:latin typeface="Lato" panose="020F0502020204030203" pitchFamily="34" charset="0"/>
              </a:rPr>
              <a:t>•Need some info on site history</a:t>
            </a:r>
          </a:p>
          <a:p>
            <a:pPr marL="690563" lvl="1" indent="-233363"/>
            <a:r>
              <a:rPr lang="en-US" dirty="0">
                <a:latin typeface="Lato" panose="020F0502020204030203" pitchFamily="34" charset="0"/>
              </a:rPr>
              <a:t>•How many sites do we need?</a:t>
            </a:r>
          </a:p>
        </p:txBody>
      </p:sp>
    </p:spTree>
    <p:extLst>
      <p:ext uri="{BB962C8B-B14F-4D97-AF65-F5344CB8AC3E}">
        <p14:creationId xmlns:p14="http://schemas.microsoft.com/office/powerpoint/2010/main" val="75821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A4F57863-4428-8846-B689-C23FF6BEA63E}"/>
              </a:ext>
            </a:extLst>
          </p:cNvPr>
          <p:cNvPicPr>
            <a:picLocks noGrp="1" noChangeAspect="1"/>
          </p:cNvPicPr>
          <p:nvPr>
            <p:ph idx="1"/>
          </p:nvPr>
        </p:nvPicPr>
        <p:blipFill>
          <a:blip r:embed="rId3"/>
          <a:stretch>
            <a:fillRect/>
          </a:stretch>
        </p:blipFill>
        <p:spPr>
          <a:xfrm>
            <a:off x="6773448" y="319667"/>
            <a:ext cx="7512148" cy="6218666"/>
          </a:xfrm>
        </p:spPr>
      </p:pic>
      <p:sp>
        <p:nvSpPr>
          <p:cNvPr id="6" name="Rectangle 5">
            <a:extLst>
              <a:ext uri="{FF2B5EF4-FFF2-40B4-BE49-F238E27FC236}">
                <a16:creationId xmlns:a16="http://schemas.microsoft.com/office/drawing/2014/main" id="{2BB6AF26-D1A3-A444-A670-2F6215F19A4D}"/>
              </a:ext>
            </a:extLst>
          </p:cNvPr>
          <p:cNvSpPr/>
          <p:nvPr/>
        </p:nvSpPr>
        <p:spPr>
          <a:xfrm>
            <a:off x="3790071" y="6488668"/>
            <a:ext cx="8557846" cy="369332"/>
          </a:xfrm>
          <a:prstGeom prst="rect">
            <a:avLst/>
          </a:prstGeom>
        </p:spPr>
        <p:txBody>
          <a:bodyPr wrap="square">
            <a:spAutoFit/>
          </a:bodyPr>
          <a:lstStyle/>
          <a:p>
            <a:r>
              <a:rPr lang="en-US" dirty="0"/>
              <a:t>https://</a:t>
            </a:r>
            <a:r>
              <a:rPr lang="en-US" dirty="0" err="1"/>
              <a:t>shoeuntied.wordpress.com</a:t>
            </a:r>
            <a:r>
              <a:rPr lang="en-US" dirty="0"/>
              <a:t>/2017/04/10/map-of-the-day-ted-turner-ranches/</a:t>
            </a:r>
          </a:p>
        </p:txBody>
      </p:sp>
      <p:sp>
        <p:nvSpPr>
          <p:cNvPr id="7" name="Title 1">
            <a:extLst>
              <a:ext uri="{FF2B5EF4-FFF2-40B4-BE49-F238E27FC236}">
                <a16:creationId xmlns:a16="http://schemas.microsoft.com/office/drawing/2014/main" id="{6E471433-A513-554A-9F9F-7101F2AA5F32}"/>
              </a:ext>
            </a:extLst>
          </p:cNvPr>
          <p:cNvSpPr txBox="1">
            <a:spLocks/>
          </p:cNvSpPr>
          <p:nvPr/>
        </p:nvSpPr>
        <p:spPr>
          <a:xfrm>
            <a:off x="1447800" y="-1519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Short grass Locations</a:t>
            </a:r>
          </a:p>
        </p:txBody>
      </p:sp>
      <p:sp>
        <p:nvSpPr>
          <p:cNvPr id="9" name="Oval 8">
            <a:extLst>
              <a:ext uri="{FF2B5EF4-FFF2-40B4-BE49-F238E27FC236}">
                <a16:creationId xmlns:a16="http://schemas.microsoft.com/office/drawing/2014/main" id="{3555C8A9-803C-7540-AA62-A184D31B465E}"/>
              </a:ext>
            </a:extLst>
          </p:cNvPr>
          <p:cNvSpPr/>
          <p:nvPr/>
        </p:nvSpPr>
        <p:spPr>
          <a:xfrm rot="1056779">
            <a:off x="8001006" y="3069775"/>
            <a:ext cx="636814" cy="40821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9386D75-3757-E640-B734-EB2C8EF6D970}"/>
              </a:ext>
            </a:extLst>
          </p:cNvPr>
          <p:cNvSpPr/>
          <p:nvPr/>
        </p:nvSpPr>
        <p:spPr>
          <a:xfrm>
            <a:off x="860251" y="893019"/>
            <a:ext cx="4854749" cy="3416320"/>
          </a:xfrm>
          <a:prstGeom prst="rect">
            <a:avLst/>
          </a:prstGeom>
        </p:spPr>
        <p:txBody>
          <a:bodyPr wrap="square">
            <a:spAutoFit/>
          </a:bodyPr>
          <a:lstStyle/>
          <a:p>
            <a:pPr marL="690563" lvl="1" indent="-233363"/>
            <a:r>
              <a:rPr lang="en-US" dirty="0">
                <a:latin typeface="Lato" panose="020F0502020204030203" pitchFamily="34" charset="0"/>
              </a:rPr>
              <a:t>•Need one ecoregion</a:t>
            </a:r>
          </a:p>
          <a:p>
            <a:pPr marL="690563" lvl="1" indent="-233363"/>
            <a:r>
              <a:rPr lang="en-US" dirty="0">
                <a:latin typeface="Lato" panose="020F0502020204030203" pitchFamily="34" charset="0"/>
              </a:rPr>
              <a:t>•All locations need large landscapes cattle- and bison-grazing</a:t>
            </a:r>
          </a:p>
          <a:p>
            <a:pPr marL="690563" lvl="1" indent="-233363"/>
            <a:r>
              <a:rPr lang="en-US" dirty="0">
                <a:latin typeface="Lato" panose="020F0502020204030203" pitchFamily="34" charset="0"/>
              </a:rPr>
              <a:t>•Are locations all prairie bison ranches rather than woodland bison?</a:t>
            </a:r>
          </a:p>
          <a:p>
            <a:pPr marL="690563" lvl="1" indent="-233363"/>
            <a:r>
              <a:rPr lang="en-US" dirty="0">
                <a:latin typeface="Lato" panose="020F0502020204030203" pitchFamily="34" charset="0"/>
              </a:rPr>
              <a:t>•Need some info on use of </a:t>
            </a:r>
            <a:r>
              <a:rPr lang="en-US" dirty="0" err="1">
                <a:latin typeface="Lato" panose="020F0502020204030203" pitchFamily="34" charset="0"/>
              </a:rPr>
              <a:t>dewormers</a:t>
            </a:r>
            <a:endParaRPr lang="en-US" dirty="0">
              <a:latin typeface="Lato" panose="020F0502020204030203" pitchFamily="34" charset="0"/>
            </a:endParaRPr>
          </a:p>
          <a:p>
            <a:pPr marL="690563" lvl="1" indent="-233363"/>
            <a:r>
              <a:rPr lang="en-US" dirty="0">
                <a:latin typeface="Lato" panose="020F0502020204030203" pitchFamily="34" charset="0"/>
              </a:rPr>
              <a:t>•Need some info on site history</a:t>
            </a:r>
          </a:p>
          <a:p>
            <a:pPr marL="690563" lvl="1" indent="-233363"/>
            <a:r>
              <a:rPr lang="en-US" dirty="0">
                <a:latin typeface="Lato" panose="020F0502020204030203" pitchFamily="34" charset="0"/>
              </a:rPr>
              <a:t>•How many sites do we need?</a:t>
            </a:r>
          </a:p>
          <a:p>
            <a:pPr marL="690563" lvl="1" indent="-233363"/>
            <a:r>
              <a:rPr lang="en-US" dirty="0">
                <a:latin typeface="Lato" panose="020F0502020204030203" pitchFamily="34" charset="0"/>
              </a:rPr>
              <a:t>•Turner may be willing to provide funding for the research.  Including 1-2 Turner ranches may help grease the wheels!</a:t>
            </a:r>
          </a:p>
          <a:p>
            <a:pPr marL="690563" lvl="1" indent="-233363"/>
            <a:endParaRPr lang="en-US" dirty="0">
              <a:latin typeface="Lato" panose="020F0502020204030203" pitchFamily="34" charset="0"/>
            </a:endParaRPr>
          </a:p>
        </p:txBody>
      </p:sp>
    </p:spTree>
    <p:extLst>
      <p:ext uri="{BB962C8B-B14F-4D97-AF65-F5344CB8AC3E}">
        <p14:creationId xmlns:p14="http://schemas.microsoft.com/office/powerpoint/2010/main" val="730046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59F69F-C098-4A59-BEA0-48D0C51D4F85}"/>
              </a:ext>
            </a:extLst>
          </p:cNvPr>
          <p:cNvPicPr/>
          <p:nvPr/>
        </p:nvPicPr>
        <p:blipFill>
          <a:blip r:embed="rId3"/>
          <a:stretch>
            <a:fillRect/>
          </a:stretch>
        </p:blipFill>
        <p:spPr>
          <a:xfrm>
            <a:off x="3320143" y="54429"/>
            <a:ext cx="8761546" cy="6749142"/>
          </a:xfrm>
          <a:prstGeom prst="rect">
            <a:avLst/>
          </a:prstGeom>
          <a:ln>
            <a:solidFill>
              <a:sysClr val="windowText" lastClr="000000"/>
            </a:solidFill>
          </a:ln>
        </p:spPr>
      </p:pic>
      <p:sp>
        <p:nvSpPr>
          <p:cNvPr id="6" name="TextBox 5">
            <a:extLst>
              <a:ext uri="{FF2B5EF4-FFF2-40B4-BE49-F238E27FC236}">
                <a16:creationId xmlns:a16="http://schemas.microsoft.com/office/drawing/2014/main" id="{0E44FE31-3FA3-4738-A090-91567FA65E95}"/>
              </a:ext>
            </a:extLst>
          </p:cNvPr>
          <p:cNvSpPr txBox="1"/>
          <p:nvPr/>
        </p:nvSpPr>
        <p:spPr>
          <a:xfrm>
            <a:off x="130628" y="1134939"/>
            <a:ext cx="2922815" cy="3139321"/>
          </a:xfrm>
          <a:prstGeom prst="rect">
            <a:avLst/>
          </a:prstGeom>
          <a:noFill/>
        </p:spPr>
        <p:txBody>
          <a:bodyPr wrap="square" rtlCol="0">
            <a:spAutoFit/>
          </a:bodyPr>
          <a:lstStyle/>
          <a:p>
            <a:r>
              <a:rPr lang="en-US" dirty="0"/>
              <a:t>How many sites in MT and KS (3-4)?</a:t>
            </a:r>
          </a:p>
          <a:p>
            <a:endParaRPr lang="en-US" dirty="0"/>
          </a:p>
          <a:p>
            <a:r>
              <a:rPr lang="en-US" dirty="0"/>
              <a:t>Consider independence of sites (at least 2 km)</a:t>
            </a:r>
          </a:p>
          <a:p>
            <a:endParaRPr lang="en-US" dirty="0"/>
          </a:p>
          <a:p>
            <a:r>
              <a:rPr lang="en-US" dirty="0"/>
              <a:t>Consider size of the pasture (size could be considered a covariate)</a:t>
            </a:r>
          </a:p>
          <a:p>
            <a:endParaRPr lang="en-US" dirty="0"/>
          </a:p>
          <a:p>
            <a:endParaRPr lang="en-US" dirty="0"/>
          </a:p>
        </p:txBody>
      </p:sp>
      <p:pic>
        <p:nvPicPr>
          <p:cNvPr id="9" name="Picture 6" descr="Dairy Cow Comments - Cow Silhouette Clip Art - Free Transparent ...">
            <a:extLst>
              <a:ext uri="{FF2B5EF4-FFF2-40B4-BE49-F238E27FC236}">
                <a16:creationId xmlns:a16="http://schemas.microsoft.com/office/drawing/2014/main" id="{5527814E-69DD-4D9E-9D67-BF72D1400952}"/>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6399" b="95430" l="5000" r="96905">
                        <a14:foregroundMark x1="10357" y1="17367" x2="5714" y2="23583"/>
                        <a14:foregroundMark x1="5714" y1="23583" x2="5714" y2="56856"/>
                        <a14:foregroundMark x1="18333" y1="92687" x2="12976" y2="85192"/>
                        <a14:foregroundMark x1="27500" y1="92687" x2="26071" y2="93236"/>
                        <a14:foregroundMark x1="70238" y1="93419" x2="65238" y2="95795"/>
                        <a14:foregroundMark x1="92024" y1="33821" x2="90833" y2="30896"/>
                        <a14:foregroundMark x1="92976" y1="12431" x2="91786" y2="14260"/>
                        <a14:foregroundMark x1="85000" y1="6581" x2="83571" y2="13711"/>
                        <a14:foregroundMark x1="96905" y1="12066" x2="94524" y2="13711"/>
                      </a14:backgroundRemoval>
                    </a14:imgEffect>
                  </a14:imgLayer>
                </a14:imgProps>
              </a:ext>
              <a:ext uri="{28A0092B-C50C-407E-A947-70E740481C1C}">
                <a14:useLocalDpi xmlns:a14="http://schemas.microsoft.com/office/drawing/2010/main"/>
              </a:ext>
            </a:extLst>
          </a:blip>
          <a:srcRect/>
          <a:stretch>
            <a:fillRect/>
          </a:stretch>
        </p:blipFill>
        <p:spPr bwMode="auto">
          <a:xfrm flipH="1">
            <a:off x="9123715" y="355223"/>
            <a:ext cx="749628" cy="4881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4,735 American Bison Illustrations, Royalty-Free Vector Graphics ...">
            <a:extLst>
              <a:ext uri="{FF2B5EF4-FFF2-40B4-BE49-F238E27FC236}">
                <a16:creationId xmlns:a16="http://schemas.microsoft.com/office/drawing/2014/main" id="{49EE68BB-F7A0-4308-B2C6-48F17E206A08}"/>
              </a:ext>
            </a:extLst>
          </p:cNvPr>
          <p:cNvPicPr>
            <a:picLocks noChangeAspect="1" noChangeArrowheads="1"/>
          </p:cNvPicPr>
          <p:nvPr/>
        </p:nvPicPr>
        <p:blipFill>
          <a:blip r:embed="rId6" cstate="hqprint">
            <a:biLevel thresh="75000"/>
            <a:extLst>
              <a:ext uri="{28A0092B-C50C-407E-A947-70E740481C1C}">
                <a14:useLocalDpi xmlns:a14="http://schemas.microsoft.com/office/drawing/2010/main"/>
              </a:ext>
            </a:extLst>
          </a:blip>
          <a:srcRect/>
          <a:stretch>
            <a:fillRect/>
          </a:stretch>
        </p:blipFill>
        <p:spPr bwMode="auto">
          <a:xfrm>
            <a:off x="6640286" y="2408991"/>
            <a:ext cx="797549" cy="49521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3247027A-3DAE-AE44-8648-5A36AC2E46BF}"/>
              </a:ext>
            </a:extLst>
          </p:cNvPr>
          <p:cNvSpPr txBox="1">
            <a:spLocks/>
          </p:cNvSpPr>
          <p:nvPr/>
        </p:nvSpPr>
        <p:spPr>
          <a:xfrm>
            <a:off x="119743" y="20184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Sampling</a:t>
            </a:r>
          </a:p>
        </p:txBody>
      </p:sp>
    </p:spTree>
    <p:extLst>
      <p:ext uri="{BB962C8B-B14F-4D97-AF65-F5344CB8AC3E}">
        <p14:creationId xmlns:p14="http://schemas.microsoft.com/office/powerpoint/2010/main" val="2798646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6" descr="https://lh6.googleusercontent.com/LcM8plUe13-pL-Vqz2Bhn4bxMgGwiVu2pigj76kNPc-ixOaddnzxirymqScMDV08hQ6GLm0BeHAGGwaa-e8opL4kVhjSZXAuwgG4hfCWwtUV8u7CValXah-1CPcRep5sM0IFLmRD3N-0u7xigg">
            <a:extLst>
              <a:ext uri="{FF2B5EF4-FFF2-40B4-BE49-F238E27FC236}">
                <a16:creationId xmlns:a16="http://schemas.microsoft.com/office/drawing/2014/main" id="{AB52B2D9-7E12-4385-895E-20384E103656}"/>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2470579" y="-700451"/>
            <a:ext cx="14683618" cy="82588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ED656D-2AB6-4BCD-A9A3-558417B54973}"/>
              </a:ext>
            </a:extLst>
          </p:cNvPr>
          <p:cNvSpPr>
            <a:spLocks noGrp="1"/>
          </p:cNvSpPr>
          <p:nvPr>
            <p:ph type="title"/>
          </p:nvPr>
        </p:nvSpPr>
        <p:spPr>
          <a:xfrm>
            <a:off x="6968162" y="289678"/>
            <a:ext cx="5223838" cy="1043409"/>
          </a:xfrm>
        </p:spPr>
        <p:txBody>
          <a:bodyPr vert="horz" lIns="91440" tIns="45720" rIns="91440" bIns="45720" rtlCol="0">
            <a:normAutofit/>
          </a:bodyPr>
          <a:lstStyle/>
          <a:p>
            <a:pPr defTabSz="914400"/>
            <a:r>
              <a:rPr lang="en-US" b="1" dirty="0">
                <a:solidFill>
                  <a:schemeClr val="bg1"/>
                </a:solidFill>
              </a:rPr>
              <a:t>Sites, Plot, Transects</a:t>
            </a:r>
            <a:endParaRPr lang="en-US" b="1" kern="1200" dirty="0">
              <a:solidFill>
                <a:schemeClr val="bg1"/>
              </a:solidFill>
            </a:endParaRPr>
          </a:p>
        </p:txBody>
      </p:sp>
      <p:sp>
        <p:nvSpPr>
          <p:cNvPr id="1038" name="Content Placeholder 1037">
            <a:extLst>
              <a:ext uri="{FF2B5EF4-FFF2-40B4-BE49-F238E27FC236}">
                <a16:creationId xmlns:a16="http://schemas.microsoft.com/office/drawing/2014/main" id="{884A35A8-A6BD-4F59-860B-573B324A76C1}"/>
              </a:ext>
            </a:extLst>
          </p:cNvPr>
          <p:cNvSpPr>
            <a:spLocks noGrp="1"/>
          </p:cNvSpPr>
          <p:nvPr>
            <p:ph idx="1"/>
          </p:nvPr>
        </p:nvSpPr>
        <p:spPr>
          <a:xfrm>
            <a:off x="7035895" y="1800572"/>
            <a:ext cx="4435712" cy="2461302"/>
          </a:xfrm>
        </p:spPr>
        <p:txBody>
          <a:bodyPr anchor="t">
            <a:normAutofit/>
          </a:bodyPr>
          <a:lstStyle/>
          <a:p>
            <a:r>
              <a:rPr lang="en-US" sz="3600" dirty="0">
                <a:solidFill>
                  <a:schemeClr val="bg1"/>
                </a:solidFill>
                <a:latin typeface="+mj-lt"/>
              </a:rPr>
              <a:t>200 x 300m plot</a:t>
            </a:r>
          </a:p>
          <a:p>
            <a:r>
              <a:rPr lang="en-US" sz="3600" dirty="0">
                <a:solidFill>
                  <a:schemeClr val="bg1"/>
                </a:solidFill>
                <a:latin typeface="+mj-lt"/>
              </a:rPr>
              <a:t>2 transects (200m)</a:t>
            </a:r>
          </a:p>
          <a:p>
            <a:r>
              <a:rPr lang="en-US" sz="3600" dirty="0">
                <a:solidFill>
                  <a:schemeClr val="bg1"/>
                </a:solidFill>
                <a:latin typeface="+mj-lt"/>
              </a:rPr>
              <a:t>9 sample points</a:t>
            </a:r>
          </a:p>
          <a:p>
            <a:pPr marL="457189" lvl="1" indent="0">
              <a:buNone/>
            </a:pPr>
            <a:r>
              <a:rPr lang="en-US" sz="3200" dirty="0">
                <a:solidFill>
                  <a:schemeClr val="bg1"/>
                </a:solidFill>
                <a:latin typeface="+mj-lt"/>
              </a:rPr>
              <a:t>- 4 with pitfall traps</a:t>
            </a:r>
          </a:p>
        </p:txBody>
      </p:sp>
      <p:sp>
        <p:nvSpPr>
          <p:cNvPr id="4" name="TextBox 3">
            <a:extLst>
              <a:ext uri="{FF2B5EF4-FFF2-40B4-BE49-F238E27FC236}">
                <a16:creationId xmlns:a16="http://schemas.microsoft.com/office/drawing/2014/main" id="{6247E049-DCFA-4F5F-B6A4-2B4FEAD4A863}"/>
              </a:ext>
            </a:extLst>
          </p:cNvPr>
          <p:cNvSpPr txBox="1"/>
          <p:nvPr/>
        </p:nvSpPr>
        <p:spPr>
          <a:xfrm>
            <a:off x="1611054" y="2136338"/>
            <a:ext cx="404670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100" name="Picture 4" descr="https://i.imgur.com/87F05uU.png">
            <a:extLst>
              <a:ext uri="{FF2B5EF4-FFF2-40B4-BE49-F238E27FC236}">
                <a16:creationId xmlns:a16="http://schemas.microsoft.com/office/drawing/2014/main" id="{B02EF11B-2532-43AC-8F4E-45D3FB7D270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39075" y="225330"/>
            <a:ext cx="5401301" cy="644978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404B850-4544-45B1-A041-ED8BBF5B8610}"/>
              </a:ext>
            </a:extLst>
          </p:cNvPr>
          <p:cNvGrpSpPr/>
          <p:nvPr/>
        </p:nvGrpSpPr>
        <p:grpSpPr>
          <a:xfrm>
            <a:off x="4003187" y="3482727"/>
            <a:ext cx="225469" cy="992688"/>
            <a:chOff x="5198301" y="3429000"/>
            <a:chExt cx="225469" cy="992688"/>
          </a:xfrm>
        </p:grpSpPr>
        <p:sp>
          <p:nvSpPr>
            <p:cNvPr id="10" name="Oval 9">
              <a:extLst>
                <a:ext uri="{FF2B5EF4-FFF2-40B4-BE49-F238E27FC236}">
                  <a16:creationId xmlns:a16="http://schemas.microsoft.com/office/drawing/2014/main" id="{B30C751F-6F99-4495-B576-66E2911E1855}"/>
                </a:ext>
              </a:extLst>
            </p:cNvPr>
            <p:cNvSpPr/>
            <p:nvPr/>
          </p:nvSpPr>
          <p:spPr>
            <a:xfrm>
              <a:off x="5198301" y="3707705"/>
              <a:ext cx="225469" cy="1878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968DF6A3-88E4-474A-A9BB-B89960106B0A}"/>
                </a:ext>
              </a:extLst>
            </p:cNvPr>
            <p:cNvCxnSpPr/>
            <p:nvPr/>
          </p:nvCxnSpPr>
          <p:spPr>
            <a:xfrm>
              <a:off x="5311035" y="3429000"/>
              <a:ext cx="0" cy="992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DAB967D-1943-46E4-82E9-56F1436A868E}"/>
                </a:ext>
              </a:extLst>
            </p:cNvPr>
            <p:cNvSpPr/>
            <p:nvPr/>
          </p:nvSpPr>
          <p:spPr>
            <a:xfrm>
              <a:off x="5266640" y="3725784"/>
              <a:ext cx="91440" cy="914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Title 1">
            <a:extLst>
              <a:ext uri="{FF2B5EF4-FFF2-40B4-BE49-F238E27FC236}">
                <a16:creationId xmlns:a16="http://schemas.microsoft.com/office/drawing/2014/main" id="{C34FE02B-E8FF-C845-AAD9-EF006A9C84A9}"/>
              </a:ext>
            </a:extLst>
          </p:cNvPr>
          <p:cNvSpPr txBox="1">
            <a:spLocks/>
          </p:cNvSpPr>
          <p:nvPr/>
        </p:nvSpPr>
        <p:spPr>
          <a:xfrm>
            <a:off x="1268432" y="47828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Sampling</a:t>
            </a:r>
          </a:p>
        </p:txBody>
      </p:sp>
    </p:spTree>
    <p:extLst>
      <p:ext uri="{BB962C8B-B14F-4D97-AF65-F5344CB8AC3E}">
        <p14:creationId xmlns:p14="http://schemas.microsoft.com/office/powerpoint/2010/main" val="405317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2F43C9-16A9-4072-87B2-4341D43AD50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11105"/>
          <a:stretch/>
        </p:blipFill>
        <p:spPr>
          <a:xfrm>
            <a:off x="2449286" y="-373064"/>
            <a:ext cx="10859861" cy="7176636"/>
          </a:xfrm>
          <a:prstGeom prst="rect">
            <a:avLst/>
          </a:prstGeom>
        </p:spPr>
      </p:pic>
      <p:sp>
        <p:nvSpPr>
          <p:cNvPr id="9" name="TextBox 8">
            <a:extLst>
              <a:ext uri="{FF2B5EF4-FFF2-40B4-BE49-F238E27FC236}">
                <a16:creationId xmlns:a16="http://schemas.microsoft.com/office/drawing/2014/main" id="{599BB590-4098-4785-8B41-E6ABD14908D3}"/>
              </a:ext>
            </a:extLst>
          </p:cNvPr>
          <p:cNvSpPr txBox="1"/>
          <p:nvPr/>
        </p:nvSpPr>
        <p:spPr>
          <a:xfrm>
            <a:off x="95062" y="612844"/>
            <a:ext cx="2770414" cy="2031325"/>
          </a:xfrm>
          <a:prstGeom prst="rect">
            <a:avLst/>
          </a:prstGeom>
          <a:noFill/>
        </p:spPr>
        <p:txBody>
          <a:bodyPr wrap="square">
            <a:spAutoFit/>
          </a:bodyPr>
          <a:lstStyle/>
          <a:p>
            <a:endParaRPr lang="en-US" dirty="0"/>
          </a:p>
          <a:p>
            <a:r>
              <a:rPr lang="en-US" dirty="0"/>
              <a:t>How many transects per site?</a:t>
            </a:r>
          </a:p>
          <a:p>
            <a:endParaRPr lang="en-US" dirty="0"/>
          </a:p>
          <a:p>
            <a:r>
              <a:rPr lang="en-US" dirty="0"/>
              <a:t>North-south orientation?</a:t>
            </a:r>
          </a:p>
          <a:p>
            <a:endParaRPr lang="en-US" dirty="0"/>
          </a:p>
          <a:p>
            <a:endParaRPr lang="en-US" dirty="0"/>
          </a:p>
        </p:txBody>
      </p:sp>
      <p:sp>
        <p:nvSpPr>
          <p:cNvPr id="3" name="Rectangle 2">
            <a:extLst>
              <a:ext uri="{FF2B5EF4-FFF2-40B4-BE49-F238E27FC236}">
                <a16:creationId xmlns:a16="http://schemas.microsoft.com/office/drawing/2014/main" id="{56563141-06BA-40BD-A966-A70294B6BE50}"/>
              </a:ext>
            </a:extLst>
          </p:cNvPr>
          <p:cNvSpPr/>
          <p:nvPr/>
        </p:nvSpPr>
        <p:spPr>
          <a:xfrm>
            <a:off x="3086099" y="124668"/>
            <a:ext cx="3799114" cy="6678904"/>
          </a:xfrm>
          <a:custGeom>
            <a:avLst/>
            <a:gdLst>
              <a:gd name="connsiteX0" fmla="*/ 0 w 3799114"/>
              <a:gd name="connsiteY0" fmla="*/ 0 h 6678904"/>
              <a:gd name="connsiteX1" fmla="*/ 595195 w 3799114"/>
              <a:gd name="connsiteY1" fmla="*/ 0 h 6678904"/>
              <a:gd name="connsiteX2" fmla="*/ 1152398 w 3799114"/>
              <a:gd name="connsiteY2" fmla="*/ 0 h 6678904"/>
              <a:gd name="connsiteX3" fmla="*/ 1823575 w 3799114"/>
              <a:gd name="connsiteY3" fmla="*/ 0 h 6678904"/>
              <a:gd name="connsiteX4" fmla="*/ 2380778 w 3799114"/>
              <a:gd name="connsiteY4" fmla="*/ 0 h 6678904"/>
              <a:gd name="connsiteX5" fmla="*/ 3013964 w 3799114"/>
              <a:gd name="connsiteY5" fmla="*/ 0 h 6678904"/>
              <a:gd name="connsiteX6" fmla="*/ 3799114 w 3799114"/>
              <a:gd name="connsiteY6" fmla="*/ 0 h 6678904"/>
              <a:gd name="connsiteX7" fmla="*/ 3799114 w 3799114"/>
              <a:gd name="connsiteY7" fmla="*/ 734679 h 6678904"/>
              <a:gd name="connsiteX8" fmla="*/ 3799114 w 3799114"/>
              <a:gd name="connsiteY8" fmla="*/ 1335781 h 6678904"/>
              <a:gd name="connsiteX9" fmla="*/ 3799114 w 3799114"/>
              <a:gd name="connsiteY9" fmla="*/ 1870093 h 6678904"/>
              <a:gd name="connsiteX10" fmla="*/ 3799114 w 3799114"/>
              <a:gd name="connsiteY10" fmla="*/ 2337616 h 6678904"/>
              <a:gd name="connsiteX11" fmla="*/ 3799114 w 3799114"/>
              <a:gd name="connsiteY11" fmla="*/ 2938718 h 6678904"/>
              <a:gd name="connsiteX12" fmla="*/ 3799114 w 3799114"/>
              <a:gd name="connsiteY12" fmla="*/ 3740186 h 6678904"/>
              <a:gd name="connsiteX13" fmla="*/ 3799114 w 3799114"/>
              <a:gd name="connsiteY13" fmla="*/ 4207710 h 6678904"/>
              <a:gd name="connsiteX14" fmla="*/ 3799114 w 3799114"/>
              <a:gd name="connsiteY14" fmla="*/ 4742022 h 6678904"/>
              <a:gd name="connsiteX15" fmla="*/ 3799114 w 3799114"/>
              <a:gd name="connsiteY15" fmla="*/ 5476701 h 6678904"/>
              <a:gd name="connsiteX16" fmla="*/ 3799114 w 3799114"/>
              <a:gd name="connsiteY16" fmla="*/ 6678904 h 6678904"/>
              <a:gd name="connsiteX17" fmla="*/ 3241911 w 3799114"/>
              <a:gd name="connsiteY17" fmla="*/ 6678904 h 6678904"/>
              <a:gd name="connsiteX18" fmla="*/ 2570734 w 3799114"/>
              <a:gd name="connsiteY18" fmla="*/ 6678904 h 6678904"/>
              <a:gd name="connsiteX19" fmla="*/ 1899557 w 3799114"/>
              <a:gd name="connsiteY19" fmla="*/ 6678904 h 6678904"/>
              <a:gd name="connsiteX20" fmla="*/ 1266371 w 3799114"/>
              <a:gd name="connsiteY20" fmla="*/ 6678904 h 6678904"/>
              <a:gd name="connsiteX21" fmla="*/ 747159 w 3799114"/>
              <a:gd name="connsiteY21" fmla="*/ 6678904 h 6678904"/>
              <a:gd name="connsiteX22" fmla="*/ 0 w 3799114"/>
              <a:gd name="connsiteY22" fmla="*/ 6678904 h 6678904"/>
              <a:gd name="connsiteX23" fmla="*/ 0 w 3799114"/>
              <a:gd name="connsiteY23" fmla="*/ 6144592 h 6678904"/>
              <a:gd name="connsiteX24" fmla="*/ 0 w 3799114"/>
              <a:gd name="connsiteY24" fmla="*/ 5476701 h 6678904"/>
              <a:gd name="connsiteX25" fmla="*/ 0 w 3799114"/>
              <a:gd name="connsiteY25" fmla="*/ 5009178 h 6678904"/>
              <a:gd name="connsiteX26" fmla="*/ 0 w 3799114"/>
              <a:gd name="connsiteY26" fmla="*/ 4541655 h 6678904"/>
              <a:gd name="connsiteX27" fmla="*/ 0 w 3799114"/>
              <a:gd name="connsiteY27" fmla="*/ 3806975 h 6678904"/>
              <a:gd name="connsiteX28" fmla="*/ 0 w 3799114"/>
              <a:gd name="connsiteY28" fmla="*/ 3005507 h 6678904"/>
              <a:gd name="connsiteX29" fmla="*/ 0 w 3799114"/>
              <a:gd name="connsiteY29" fmla="*/ 2537984 h 6678904"/>
              <a:gd name="connsiteX30" fmla="*/ 0 w 3799114"/>
              <a:gd name="connsiteY30" fmla="*/ 1936882 h 6678904"/>
              <a:gd name="connsiteX31" fmla="*/ 0 w 3799114"/>
              <a:gd name="connsiteY31" fmla="*/ 1202203 h 6678904"/>
              <a:gd name="connsiteX32" fmla="*/ 0 w 3799114"/>
              <a:gd name="connsiteY32" fmla="*/ 0 h 667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99114" h="6678904" extrusionOk="0">
                <a:moveTo>
                  <a:pt x="0" y="0"/>
                </a:moveTo>
                <a:cubicBezTo>
                  <a:pt x="160137" y="-3103"/>
                  <a:pt x="392856" y="10964"/>
                  <a:pt x="595195" y="0"/>
                </a:cubicBezTo>
                <a:cubicBezTo>
                  <a:pt x="797535" y="-10964"/>
                  <a:pt x="951918" y="-9683"/>
                  <a:pt x="1152398" y="0"/>
                </a:cubicBezTo>
                <a:cubicBezTo>
                  <a:pt x="1352878" y="9683"/>
                  <a:pt x="1586573" y="25400"/>
                  <a:pt x="1823575" y="0"/>
                </a:cubicBezTo>
                <a:cubicBezTo>
                  <a:pt x="2060577" y="-25400"/>
                  <a:pt x="2156223" y="-18986"/>
                  <a:pt x="2380778" y="0"/>
                </a:cubicBezTo>
                <a:cubicBezTo>
                  <a:pt x="2605333" y="18986"/>
                  <a:pt x="2793132" y="-672"/>
                  <a:pt x="3013964" y="0"/>
                </a:cubicBezTo>
                <a:cubicBezTo>
                  <a:pt x="3234796" y="672"/>
                  <a:pt x="3474468" y="-19409"/>
                  <a:pt x="3799114" y="0"/>
                </a:cubicBezTo>
                <a:cubicBezTo>
                  <a:pt x="3823631" y="318338"/>
                  <a:pt x="3822578" y="497301"/>
                  <a:pt x="3799114" y="734679"/>
                </a:cubicBezTo>
                <a:cubicBezTo>
                  <a:pt x="3775650" y="972057"/>
                  <a:pt x="3779846" y="1174623"/>
                  <a:pt x="3799114" y="1335781"/>
                </a:cubicBezTo>
                <a:cubicBezTo>
                  <a:pt x="3818382" y="1496939"/>
                  <a:pt x="3813181" y="1636291"/>
                  <a:pt x="3799114" y="1870093"/>
                </a:cubicBezTo>
                <a:cubicBezTo>
                  <a:pt x="3785047" y="2103895"/>
                  <a:pt x="3777033" y="2138811"/>
                  <a:pt x="3799114" y="2337616"/>
                </a:cubicBezTo>
                <a:cubicBezTo>
                  <a:pt x="3821195" y="2536421"/>
                  <a:pt x="3780459" y="2791056"/>
                  <a:pt x="3799114" y="2938718"/>
                </a:cubicBezTo>
                <a:cubicBezTo>
                  <a:pt x="3817769" y="3086380"/>
                  <a:pt x="3780312" y="3512934"/>
                  <a:pt x="3799114" y="3740186"/>
                </a:cubicBezTo>
                <a:cubicBezTo>
                  <a:pt x="3817916" y="3967438"/>
                  <a:pt x="3788328" y="4012907"/>
                  <a:pt x="3799114" y="4207710"/>
                </a:cubicBezTo>
                <a:cubicBezTo>
                  <a:pt x="3809900" y="4402513"/>
                  <a:pt x="3789451" y="4542323"/>
                  <a:pt x="3799114" y="4742022"/>
                </a:cubicBezTo>
                <a:cubicBezTo>
                  <a:pt x="3808777" y="4941721"/>
                  <a:pt x="3822553" y="5326808"/>
                  <a:pt x="3799114" y="5476701"/>
                </a:cubicBezTo>
                <a:cubicBezTo>
                  <a:pt x="3775675" y="5626594"/>
                  <a:pt x="3775750" y="6092503"/>
                  <a:pt x="3799114" y="6678904"/>
                </a:cubicBezTo>
                <a:cubicBezTo>
                  <a:pt x="3594551" y="6700909"/>
                  <a:pt x="3492683" y="6666742"/>
                  <a:pt x="3241911" y="6678904"/>
                </a:cubicBezTo>
                <a:cubicBezTo>
                  <a:pt x="2991139" y="6691066"/>
                  <a:pt x="2893407" y="6711532"/>
                  <a:pt x="2570734" y="6678904"/>
                </a:cubicBezTo>
                <a:cubicBezTo>
                  <a:pt x="2248061" y="6646276"/>
                  <a:pt x="2142785" y="6676728"/>
                  <a:pt x="1899557" y="6678904"/>
                </a:cubicBezTo>
                <a:cubicBezTo>
                  <a:pt x="1656329" y="6681080"/>
                  <a:pt x="1573635" y="6671256"/>
                  <a:pt x="1266371" y="6678904"/>
                </a:cubicBezTo>
                <a:cubicBezTo>
                  <a:pt x="959107" y="6686552"/>
                  <a:pt x="982800" y="6677062"/>
                  <a:pt x="747159" y="6678904"/>
                </a:cubicBezTo>
                <a:cubicBezTo>
                  <a:pt x="511518" y="6680746"/>
                  <a:pt x="171904" y="6692750"/>
                  <a:pt x="0" y="6678904"/>
                </a:cubicBezTo>
                <a:cubicBezTo>
                  <a:pt x="-13148" y="6536020"/>
                  <a:pt x="-23497" y="6305013"/>
                  <a:pt x="0" y="6144592"/>
                </a:cubicBezTo>
                <a:cubicBezTo>
                  <a:pt x="23497" y="5984171"/>
                  <a:pt x="26860" y="5641880"/>
                  <a:pt x="0" y="5476701"/>
                </a:cubicBezTo>
                <a:cubicBezTo>
                  <a:pt x="-26860" y="5311522"/>
                  <a:pt x="-8330" y="5120143"/>
                  <a:pt x="0" y="5009178"/>
                </a:cubicBezTo>
                <a:cubicBezTo>
                  <a:pt x="8330" y="4898213"/>
                  <a:pt x="9341" y="4645163"/>
                  <a:pt x="0" y="4541655"/>
                </a:cubicBezTo>
                <a:cubicBezTo>
                  <a:pt x="-9341" y="4438147"/>
                  <a:pt x="4031" y="4098691"/>
                  <a:pt x="0" y="3806975"/>
                </a:cubicBezTo>
                <a:cubicBezTo>
                  <a:pt x="-4031" y="3515259"/>
                  <a:pt x="16366" y="3270542"/>
                  <a:pt x="0" y="3005507"/>
                </a:cubicBezTo>
                <a:cubicBezTo>
                  <a:pt x="-16366" y="2740472"/>
                  <a:pt x="7888" y="2709282"/>
                  <a:pt x="0" y="2537984"/>
                </a:cubicBezTo>
                <a:cubicBezTo>
                  <a:pt x="-7888" y="2366686"/>
                  <a:pt x="20911" y="2204772"/>
                  <a:pt x="0" y="1936882"/>
                </a:cubicBezTo>
                <a:cubicBezTo>
                  <a:pt x="-20911" y="1668992"/>
                  <a:pt x="-32633" y="1430490"/>
                  <a:pt x="0" y="1202203"/>
                </a:cubicBezTo>
                <a:cubicBezTo>
                  <a:pt x="32633" y="973916"/>
                  <a:pt x="52198" y="571356"/>
                  <a:pt x="0" y="0"/>
                </a:cubicBezTo>
                <a:close/>
              </a:path>
            </a:pathLst>
          </a:custGeom>
          <a:noFill/>
          <a:ln w="57150">
            <a:solidFill>
              <a:srgbClr val="00B0F0"/>
            </a:solidFill>
            <a:extLst>
              <a:ext uri="{C807C97D-BFC1-408E-A445-0C87EB9F89A2}">
                <ask:lineSketchStyleProps xmlns:ask="http://schemas.microsoft.com/office/drawing/2018/sketchyshapes" xmlns="" sd="287053097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E8DC697-A58C-2746-B551-A686CDDF4E7B}"/>
              </a:ext>
            </a:extLst>
          </p:cNvPr>
          <p:cNvSpPr txBox="1">
            <a:spLocks/>
          </p:cNvSpPr>
          <p:nvPr/>
        </p:nvSpPr>
        <p:spPr>
          <a:xfrm>
            <a:off x="13418" y="20184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Transect Idea</a:t>
            </a:r>
          </a:p>
        </p:txBody>
      </p:sp>
    </p:spTree>
    <p:extLst>
      <p:ext uri="{BB962C8B-B14F-4D97-AF65-F5344CB8AC3E}">
        <p14:creationId xmlns:p14="http://schemas.microsoft.com/office/powerpoint/2010/main" val="314399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B11A92-AB1D-4D0B-968E-A19F608365F0}"/>
              </a:ext>
            </a:extLst>
          </p:cNvPr>
          <p:cNvSpPr/>
          <p:nvPr/>
        </p:nvSpPr>
        <p:spPr>
          <a:xfrm>
            <a:off x="0" y="5957622"/>
            <a:ext cx="12192000" cy="90037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26" name="Picture 2" descr="Onthophagus pennsylvanicus Harold - Onthophagus pennsylvanicus -  BugGuide.Net">
            <a:extLst>
              <a:ext uri="{FF2B5EF4-FFF2-40B4-BE49-F238E27FC236}">
                <a16:creationId xmlns:a16="http://schemas.microsoft.com/office/drawing/2014/main" id="{6B5E40B3-EAE4-4CF2-8AB2-F1BDDA5F6D3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2847" y="4772"/>
            <a:ext cx="2017708" cy="20177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8BA77D-E1D3-4015-BD6F-6AD733F7246B}"/>
              </a:ext>
            </a:extLst>
          </p:cNvPr>
          <p:cNvSpPr txBox="1"/>
          <p:nvPr/>
        </p:nvSpPr>
        <p:spPr>
          <a:xfrm>
            <a:off x="0" y="5978391"/>
            <a:ext cx="12192001" cy="830997"/>
          </a:xfrm>
          <a:prstGeom prst="rect">
            <a:avLst/>
          </a:prstGeom>
          <a:noFill/>
        </p:spPr>
        <p:txBody>
          <a:bodyPr wrap="square" rtlCol="0">
            <a:spAutoFit/>
          </a:bodyPr>
          <a:lstStyle/>
          <a:p>
            <a:pPr algn="just"/>
            <a:r>
              <a:rPr lang="en-US" sz="1200" b="1" dirty="0">
                <a:solidFill>
                  <a:schemeClr val="bg1">
                    <a:lumMod val="50000"/>
                  </a:schemeClr>
                </a:solidFill>
              </a:rPr>
              <a:t>1: </a:t>
            </a:r>
            <a:r>
              <a:rPr lang="en-US" sz="1200" b="1" i="1" dirty="0">
                <a:solidFill>
                  <a:schemeClr val="bg1">
                    <a:lumMod val="50000"/>
                  </a:schemeClr>
                </a:solidFill>
              </a:rPr>
              <a:t>O. pennsylvanicus </a:t>
            </a:r>
            <a:r>
              <a:rPr lang="en-US" sz="1200" dirty="0">
                <a:solidFill>
                  <a:schemeClr val="bg1">
                    <a:lumMod val="50000"/>
                  </a:schemeClr>
                </a:solidFill>
              </a:rPr>
              <a:t>photo Mike Quinn © 2009 via Bugguide.net; </a:t>
            </a:r>
            <a:r>
              <a:rPr lang="en-US" sz="1200" b="1" dirty="0">
                <a:solidFill>
                  <a:schemeClr val="bg1">
                    <a:lumMod val="50000"/>
                  </a:schemeClr>
                </a:solidFill>
              </a:rPr>
              <a:t>2: </a:t>
            </a:r>
            <a:r>
              <a:rPr lang="en-US" sz="1200" b="1" i="1" dirty="0">
                <a:solidFill>
                  <a:schemeClr val="bg1">
                    <a:lumMod val="50000"/>
                  </a:schemeClr>
                </a:solidFill>
              </a:rPr>
              <a:t>C. pilularius</a:t>
            </a:r>
            <a:r>
              <a:rPr lang="en-US" sz="1200" b="1" dirty="0">
                <a:solidFill>
                  <a:schemeClr val="bg1">
                    <a:lumMod val="50000"/>
                  </a:schemeClr>
                </a:solidFill>
              </a:rPr>
              <a:t> </a:t>
            </a:r>
            <a:r>
              <a:rPr lang="en-US" sz="1200" dirty="0">
                <a:solidFill>
                  <a:schemeClr val="bg1">
                    <a:lumMod val="50000"/>
                  </a:schemeClr>
                </a:solidFill>
              </a:rPr>
              <a:t>photo Emmy Engasser © 2016 via idtools.org; </a:t>
            </a:r>
            <a:r>
              <a:rPr lang="en-US" sz="1200" b="1" dirty="0">
                <a:solidFill>
                  <a:schemeClr val="bg1">
                    <a:lumMod val="50000"/>
                  </a:schemeClr>
                </a:solidFill>
              </a:rPr>
              <a:t>3: </a:t>
            </a:r>
            <a:r>
              <a:rPr lang="en-US" sz="1200" b="1" i="1" dirty="0">
                <a:solidFill>
                  <a:schemeClr val="bg1">
                    <a:lumMod val="50000"/>
                  </a:schemeClr>
                </a:solidFill>
              </a:rPr>
              <a:t>O. oklahomensis </a:t>
            </a:r>
            <a:r>
              <a:rPr lang="en-US" sz="1200" dirty="0">
                <a:solidFill>
                  <a:schemeClr val="bg1">
                    <a:lumMod val="50000"/>
                  </a:schemeClr>
                </a:solidFill>
              </a:rPr>
              <a:t>photo Emmy Engasser © 2016 via idtools.org ; </a:t>
            </a:r>
            <a:r>
              <a:rPr lang="en-US" sz="1200" b="1" dirty="0">
                <a:solidFill>
                  <a:schemeClr val="bg1">
                    <a:lumMod val="50000"/>
                  </a:schemeClr>
                </a:solidFill>
              </a:rPr>
              <a:t>4: </a:t>
            </a:r>
            <a:r>
              <a:rPr lang="en-US" sz="1200" b="1" i="1" dirty="0">
                <a:solidFill>
                  <a:schemeClr val="bg1">
                    <a:lumMod val="50000"/>
                  </a:schemeClr>
                </a:solidFill>
              </a:rPr>
              <a:t>P. vindex</a:t>
            </a:r>
            <a:r>
              <a:rPr lang="en-US" sz="1200" b="1" dirty="0">
                <a:solidFill>
                  <a:schemeClr val="bg1">
                    <a:lumMod val="50000"/>
                  </a:schemeClr>
                </a:solidFill>
              </a:rPr>
              <a:t> </a:t>
            </a:r>
            <a:r>
              <a:rPr lang="en-US" sz="1200" dirty="0">
                <a:solidFill>
                  <a:schemeClr val="bg1">
                    <a:lumMod val="50000"/>
                  </a:schemeClr>
                </a:solidFill>
              </a:rPr>
              <a:t>photo David </a:t>
            </a:r>
            <a:r>
              <a:rPr lang="en-US" sz="1200" dirty="0" err="1">
                <a:solidFill>
                  <a:schemeClr val="bg1">
                    <a:lumMod val="50000"/>
                  </a:schemeClr>
                </a:solidFill>
              </a:rPr>
              <a:t>Almquist</a:t>
            </a:r>
            <a:r>
              <a:rPr lang="en-US" sz="1200" dirty="0">
                <a:solidFill>
                  <a:schemeClr val="bg1">
                    <a:lumMod val="50000"/>
                  </a:schemeClr>
                </a:solidFill>
              </a:rPr>
              <a:t> © 2011 via Bugguide.net ; </a:t>
            </a:r>
            <a:r>
              <a:rPr lang="en-US" sz="1200" b="1" dirty="0">
                <a:solidFill>
                  <a:schemeClr val="bg1">
                    <a:lumMod val="50000"/>
                  </a:schemeClr>
                </a:solidFill>
              </a:rPr>
              <a:t>5: </a:t>
            </a:r>
            <a:r>
              <a:rPr lang="en-US" sz="1200" b="1" i="1" dirty="0">
                <a:solidFill>
                  <a:schemeClr val="bg1">
                    <a:lumMod val="50000"/>
                  </a:schemeClr>
                </a:solidFill>
              </a:rPr>
              <a:t>O. hecate</a:t>
            </a:r>
            <a:r>
              <a:rPr lang="en-US" sz="1200" b="1" dirty="0">
                <a:solidFill>
                  <a:schemeClr val="bg1">
                    <a:lumMod val="50000"/>
                  </a:schemeClr>
                </a:solidFill>
              </a:rPr>
              <a:t> </a:t>
            </a:r>
            <a:r>
              <a:rPr lang="en-US" sz="1200" dirty="0">
                <a:solidFill>
                  <a:schemeClr val="bg1">
                    <a:lumMod val="50000"/>
                  </a:schemeClr>
                </a:solidFill>
              </a:rPr>
              <a:t>photo Bill </a:t>
            </a:r>
            <a:r>
              <a:rPr lang="en-US" sz="1200" dirty="0" err="1">
                <a:solidFill>
                  <a:schemeClr val="bg1">
                    <a:lumMod val="50000"/>
                  </a:schemeClr>
                </a:solidFill>
              </a:rPr>
              <a:t>Hubick</a:t>
            </a:r>
            <a:r>
              <a:rPr lang="en-US" sz="1200" dirty="0">
                <a:solidFill>
                  <a:schemeClr val="bg1">
                    <a:lumMod val="50000"/>
                  </a:schemeClr>
                </a:solidFill>
              </a:rPr>
              <a:t> © 2014 via Marylandbiodiversityproject.com; </a:t>
            </a:r>
            <a:r>
              <a:rPr lang="en-US" sz="1200" b="1" dirty="0">
                <a:solidFill>
                  <a:schemeClr val="bg1">
                    <a:lumMod val="50000"/>
                  </a:schemeClr>
                </a:solidFill>
              </a:rPr>
              <a:t>6: </a:t>
            </a:r>
            <a:r>
              <a:rPr lang="en-US" sz="1200" b="1" i="1" dirty="0">
                <a:solidFill>
                  <a:schemeClr val="bg1">
                    <a:lumMod val="50000"/>
                  </a:schemeClr>
                </a:solidFill>
              </a:rPr>
              <a:t>C. vigilans</a:t>
            </a:r>
            <a:r>
              <a:rPr lang="en-US" sz="1200" b="1" dirty="0">
                <a:solidFill>
                  <a:schemeClr val="bg1">
                    <a:lumMod val="50000"/>
                  </a:schemeClr>
                </a:solidFill>
              </a:rPr>
              <a:t> </a:t>
            </a:r>
            <a:r>
              <a:rPr lang="en-US" sz="1200" dirty="0">
                <a:solidFill>
                  <a:schemeClr val="bg1">
                    <a:lumMod val="50000"/>
                  </a:schemeClr>
                </a:solidFill>
              </a:rPr>
              <a:t>photo via Boldsystems.org ; </a:t>
            </a:r>
            <a:r>
              <a:rPr lang="en-US" sz="1200" b="1" dirty="0">
                <a:solidFill>
                  <a:schemeClr val="bg1">
                    <a:lumMod val="50000"/>
                  </a:schemeClr>
                </a:solidFill>
              </a:rPr>
              <a:t>7: </a:t>
            </a:r>
            <a:r>
              <a:rPr lang="en-US" sz="1200" b="1" i="1" dirty="0">
                <a:solidFill>
                  <a:schemeClr val="bg1">
                    <a:lumMod val="50000"/>
                  </a:schemeClr>
                </a:solidFill>
              </a:rPr>
              <a:t>D. gazella </a:t>
            </a:r>
            <a:r>
              <a:rPr lang="en-US" sz="1200" dirty="0">
                <a:solidFill>
                  <a:schemeClr val="bg1">
                    <a:lumMod val="50000"/>
                  </a:schemeClr>
                </a:solidFill>
              </a:rPr>
              <a:t>photo Mike Quinn © 2013 via Bugguide.net; </a:t>
            </a:r>
            <a:r>
              <a:rPr lang="en-US" sz="1200" b="1" dirty="0">
                <a:solidFill>
                  <a:schemeClr val="bg1">
                    <a:lumMod val="50000"/>
                  </a:schemeClr>
                </a:solidFill>
              </a:rPr>
              <a:t>8: </a:t>
            </a:r>
            <a:r>
              <a:rPr lang="en-US" sz="1200" b="1" i="1" dirty="0">
                <a:solidFill>
                  <a:schemeClr val="bg1">
                    <a:lumMod val="50000"/>
                  </a:schemeClr>
                </a:solidFill>
              </a:rPr>
              <a:t>M. nigricornis </a:t>
            </a:r>
            <a:r>
              <a:rPr lang="en-US" sz="1200" dirty="0">
                <a:solidFill>
                  <a:schemeClr val="bg1">
                    <a:lumMod val="50000"/>
                  </a:schemeClr>
                </a:solidFill>
              </a:rPr>
              <a:t>photo MJ Hatfield © 2014 via Bugguide.net ; </a:t>
            </a:r>
            <a:r>
              <a:rPr lang="en-US" sz="1200" b="1" dirty="0">
                <a:solidFill>
                  <a:schemeClr val="bg1">
                    <a:lumMod val="50000"/>
                  </a:schemeClr>
                </a:solidFill>
              </a:rPr>
              <a:t>9: </a:t>
            </a:r>
            <a:r>
              <a:rPr lang="en-US" sz="1200" b="1" i="1" dirty="0">
                <a:solidFill>
                  <a:schemeClr val="bg1">
                    <a:lumMod val="50000"/>
                  </a:schemeClr>
                </a:solidFill>
              </a:rPr>
              <a:t>O. medorensis</a:t>
            </a:r>
            <a:r>
              <a:rPr lang="en-US" sz="1200" b="1" dirty="0">
                <a:solidFill>
                  <a:schemeClr val="bg1">
                    <a:lumMod val="50000"/>
                  </a:schemeClr>
                </a:solidFill>
              </a:rPr>
              <a:t> </a:t>
            </a:r>
            <a:r>
              <a:rPr lang="en-US" sz="1200" dirty="0">
                <a:solidFill>
                  <a:schemeClr val="bg1">
                    <a:lumMod val="50000"/>
                  </a:schemeClr>
                </a:solidFill>
              </a:rPr>
              <a:t>photo Mike Quinn © 2009 via Bugguide.net ; </a:t>
            </a:r>
            <a:r>
              <a:rPr lang="en-US" sz="1200" b="1" dirty="0">
                <a:solidFill>
                  <a:schemeClr val="bg1">
                    <a:lumMod val="50000"/>
                  </a:schemeClr>
                </a:solidFill>
              </a:rPr>
              <a:t>10: </a:t>
            </a:r>
            <a:r>
              <a:rPr lang="en-US" sz="1200" b="1" i="1" dirty="0">
                <a:solidFill>
                  <a:schemeClr val="bg1">
                    <a:lumMod val="50000"/>
                  </a:schemeClr>
                </a:solidFill>
              </a:rPr>
              <a:t>C. ebenus</a:t>
            </a:r>
            <a:r>
              <a:rPr lang="en-US" sz="1200" b="1" dirty="0">
                <a:solidFill>
                  <a:schemeClr val="bg1">
                    <a:lumMod val="50000"/>
                  </a:schemeClr>
                </a:solidFill>
              </a:rPr>
              <a:t> </a:t>
            </a:r>
            <a:r>
              <a:rPr lang="en-US" sz="1200" dirty="0">
                <a:solidFill>
                  <a:schemeClr val="bg1">
                    <a:lumMod val="50000"/>
                  </a:schemeClr>
                </a:solidFill>
              </a:rPr>
              <a:t>photo Mike Quinn © 2010 via Bugguide.net; </a:t>
            </a:r>
            <a:r>
              <a:rPr lang="en-US" sz="1200" b="1" dirty="0">
                <a:solidFill>
                  <a:schemeClr val="bg1">
                    <a:lumMod val="50000"/>
                  </a:schemeClr>
                </a:solidFill>
              </a:rPr>
              <a:t>11: </a:t>
            </a:r>
            <a:r>
              <a:rPr lang="en-US" sz="1200" b="1" i="1" dirty="0">
                <a:solidFill>
                  <a:schemeClr val="bg1">
                    <a:lumMod val="50000"/>
                  </a:schemeClr>
                </a:solidFill>
              </a:rPr>
              <a:t>O. orpheus pseudorpheus </a:t>
            </a:r>
            <a:r>
              <a:rPr lang="en-US" sz="1200" dirty="0">
                <a:solidFill>
                  <a:schemeClr val="bg1">
                    <a:lumMod val="50000"/>
                  </a:schemeClr>
                </a:solidFill>
              </a:rPr>
              <a:t>photo Chris Grinter © 2013 via Bugguide.net; </a:t>
            </a:r>
            <a:r>
              <a:rPr lang="en-US" sz="1200" b="1" dirty="0">
                <a:solidFill>
                  <a:schemeClr val="bg1">
                    <a:lumMod val="50000"/>
                  </a:schemeClr>
                </a:solidFill>
              </a:rPr>
              <a:t>12: </a:t>
            </a:r>
            <a:r>
              <a:rPr lang="en-US" sz="1200" b="1" i="1" dirty="0">
                <a:solidFill>
                  <a:schemeClr val="bg1">
                    <a:lumMod val="50000"/>
                  </a:schemeClr>
                </a:solidFill>
              </a:rPr>
              <a:t>C. fricator</a:t>
            </a:r>
            <a:r>
              <a:rPr lang="en-US" sz="1200" b="1" dirty="0">
                <a:solidFill>
                  <a:schemeClr val="bg1">
                    <a:lumMod val="50000"/>
                  </a:schemeClr>
                </a:solidFill>
              </a:rPr>
              <a:t> </a:t>
            </a:r>
            <a:r>
              <a:rPr lang="en-US" sz="1200" dirty="0">
                <a:solidFill>
                  <a:schemeClr val="bg1">
                    <a:lumMod val="50000"/>
                  </a:schemeClr>
                </a:solidFill>
              </a:rPr>
              <a:t>photo Matthew Roth © 2006 via Bugguide.net</a:t>
            </a:r>
          </a:p>
        </p:txBody>
      </p:sp>
      <p:sp>
        <p:nvSpPr>
          <p:cNvPr id="4" name="TextBox 3">
            <a:extLst>
              <a:ext uri="{FF2B5EF4-FFF2-40B4-BE49-F238E27FC236}">
                <a16:creationId xmlns:a16="http://schemas.microsoft.com/office/drawing/2014/main" id="{4015318D-78A7-43A3-9C4D-328D75DFD5FA}"/>
              </a:ext>
            </a:extLst>
          </p:cNvPr>
          <p:cNvSpPr txBox="1"/>
          <p:nvPr/>
        </p:nvSpPr>
        <p:spPr>
          <a:xfrm>
            <a:off x="-353764" y="1773154"/>
            <a:ext cx="3156857" cy="830997"/>
          </a:xfrm>
          <a:prstGeom prst="rect">
            <a:avLst/>
          </a:prstGeom>
          <a:noFill/>
        </p:spPr>
        <p:txBody>
          <a:bodyPr wrap="square" rtlCol="0">
            <a:spAutoFit/>
          </a:bodyPr>
          <a:lstStyle/>
          <a:p>
            <a:pPr algn="ctr"/>
            <a:r>
              <a:rPr lang="en-US" sz="1200" b="1" dirty="0"/>
              <a:t>1</a:t>
            </a:r>
            <a:r>
              <a:rPr lang="en-US" sz="1200" dirty="0"/>
              <a:t>.</a:t>
            </a:r>
          </a:p>
          <a:p>
            <a:pPr algn="ctr"/>
            <a:r>
              <a:rPr lang="en-US" sz="1200" dirty="0"/>
              <a:t> </a:t>
            </a:r>
            <a:r>
              <a:rPr lang="en-US" sz="1200" i="1" dirty="0"/>
              <a:t>Onthophagus </a:t>
            </a:r>
          </a:p>
          <a:p>
            <a:pPr algn="ctr"/>
            <a:r>
              <a:rPr lang="en-US" sz="1200" i="1" dirty="0"/>
              <a:t>pennsylvanicus</a:t>
            </a:r>
          </a:p>
          <a:p>
            <a:pPr algn="ctr"/>
            <a:r>
              <a:rPr lang="en-US" sz="1200" b="1" dirty="0"/>
              <a:t>3.5-5 mm</a:t>
            </a:r>
          </a:p>
        </p:txBody>
      </p:sp>
      <p:pic>
        <p:nvPicPr>
          <p:cNvPr id="52230" name="Picture 6">
            <a:extLst>
              <a:ext uri="{FF2B5EF4-FFF2-40B4-BE49-F238E27FC236}">
                <a16:creationId xmlns:a16="http://schemas.microsoft.com/office/drawing/2014/main" id="{B96BC939-0A92-4759-8843-93756CC9C7A2}"/>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2414569" y="-25803"/>
            <a:ext cx="1590139" cy="20797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FDCFD71-F55A-419B-9050-550960CEEF09}"/>
              </a:ext>
            </a:extLst>
          </p:cNvPr>
          <p:cNvSpPr txBox="1"/>
          <p:nvPr/>
        </p:nvSpPr>
        <p:spPr>
          <a:xfrm>
            <a:off x="2666242" y="1798822"/>
            <a:ext cx="1066083" cy="1015663"/>
          </a:xfrm>
          <a:prstGeom prst="rect">
            <a:avLst/>
          </a:prstGeom>
          <a:noFill/>
        </p:spPr>
        <p:txBody>
          <a:bodyPr wrap="square" rtlCol="0">
            <a:spAutoFit/>
          </a:bodyPr>
          <a:lstStyle/>
          <a:p>
            <a:pPr algn="ctr"/>
            <a:r>
              <a:rPr lang="en-US" sz="1200" b="1" dirty="0"/>
              <a:t>2</a:t>
            </a:r>
            <a:r>
              <a:rPr lang="en-US" sz="1200" dirty="0"/>
              <a:t>. </a:t>
            </a:r>
          </a:p>
          <a:p>
            <a:pPr algn="ctr"/>
            <a:r>
              <a:rPr lang="en-US" sz="1200" i="1" dirty="0"/>
              <a:t>Canthon</a:t>
            </a:r>
          </a:p>
          <a:p>
            <a:pPr algn="ctr"/>
            <a:r>
              <a:rPr lang="en-US" sz="1200" i="1" dirty="0"/>
              <a:t> pilularius</a:t>
            </a:r>
          </a:p>
          <a:p>
            <a:pPr algn="ctr"/>
            <a:r>
              <a:rPr lang="en-US" sz="1200" b="1" dirty="0"/>
              <a:t>12-19 mm</a:t>
            </a:r>
          </a:p>
          <a:p>
            <a:pPr algn="ctr"/>
            <a:endParaRPr lang="en-US" sz="1200" dirty="0"/>
          </a:p>
        </p:txBody>
      </p:sp>
      <p:pic>
        <p:nvPicPr>
          <p:cNvPr id="52232" name="Picture 8" descr="Onthophagus oklahomensis male; photo by E.L. Engasser">
            <a:extLst>
              <a:ext uri="{FF2B5EF4-FFF2-40B4-BE49-F238E27FC236}">
                <a16:creationId xmlns:a16="http://schemas.microsoft.com/office/drawing/2014/main" id="{4DB57A84-FE26-4632-A644-C31C9005B9EA}"/>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4348346" y="0"/>
            <a:ext cx="1612285" cy="20797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8E94A3C-3275-4359-857E-07733F421338}"/>
              </a:ext>
            </a:extLst>
          </p:cNvPr>
          <p:cNvSpPr txBox="1"/>
          <p:nvPr/>
        </p:nvSpPr>
        <p:spPr>
          <a:xfrm>
            <a:off x="4165122" y="1788874"/>
            <a:ext cx="1984507" cy="830997"/>
          </a:xfrm>
          <a:prstGeom prst="rect">
            <a:avLst/>
          </a:prstGeom>
          <a:noFill/>
        </p:spPr>
        <p:txBody>
          <a:bodyPr wrap="square" rtlCol="0">
            <a:spAutoFit/>
          </a:bodyPr>
          <a:lstStyle/>
          <a:p>
            <a:pPr algn="ctr"/>
            <a:r>
              <a:rPr lang="en-US" sz="1200" b="1" dirty="0"/>
              <a:t>3. </a:t>
            </a:r>
          </a:p>
          <a:p>
            <a:pPr algn="ctr"/>
            <a:r>
              <a:rPr lang="en-US" sz="1200" i="1" dirty="0"/>
              <a:t>Onthophagus</a:t>
            </a:r>
          </a:p>
          <a:p>
            <a:pPr algn="ctr"/>
            <a:r>
              <a:rPr lang="en-US" sz="1200" i="1" dirty="0"/>
              <a:t> oklahomensis</a:t>
            </a:r>
          </a:p>
          <a:p>
            <a:pPr algn="ctr"/>
            <a:r>
              <a:rPr lang="en-US" sz="1200" b="1" dirty="0"/>
              <a:t>2 - 4.1mm</a:t>
            </a:r>
          </a:p>
        </p:txBody>
      </p:sp>
      <p:pic>
        <p:nvPicPr>
          <p:cNvPr id="52234" name="Picture 10" descr="Phanaeus vindex from Tall Timbers - Phanaeus vindex - male">
            <a:extLst>
              <a:ext uri="{FF2B5EF4-FFF2-40B4-BE49-F238E27FC236}">
                <a16:creationId xmlns:a16="http://schemas.microsoft.com/office/drawing/2014/main" id="{52468548-59C5-4EFE-84B0-2DFF4FA9FC3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5400000">
            <a:off x="6102507" y="317379"/>
            <a:ext cx="2103157" cy="1547322"/>
          </a:xfrm>
          <a:prstGeom prst="rect">
            <a:avLst/>
          </a:prstGeom>
          <a:noFill/>
          <a:extLst>
            <a:ext uri="{909E8E84-426E-40DD-AFC4-6F175D3DCCD1}">
              <a14:hiddenFill xmlns:a14="http://schemas.microsoft.com/office/drawing/2010/main">
                <a:solidFill>
                  <a:srgbClr val="FFFFFF"/>
                </a:solidFill>
              </a14:hiddenFill>
            </a:ext>
          </a:extLst>
        </p:spPr>
      </p:pic>
      <p:pic>
        <p:nvPicPr>
          <p:cNvPr id="52236" name="Picture 12">
            <a:extLst>
              <a:ext uri="{FF2B5EF4-FFF2-40B4-BE49-F238E27FC236}">
                <a16:creationId xmlns:a16="http://schemas.microsoft.com/office/drawing/2014/main" id="{06B56EB7-A104-487C-AE80-A150D9148D8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8625" r="90000">
                        <a14:foregroundMark x1="75125" y1="85306" x2="75000" y2="80408"/>
                        <a14:foregroundMark x1="30875" y1="71633" x2="32875" y2="69592"/>
                        <a14:foregroundMark x1="25375" y1="65306" x2="30750" y2="66735"/>
                        <a14:foregroundMark x1="8625" y1="48776" x2="13000" y2="56122"/>
                        <a14:foregroundMark x1="13000" y1="56122" x2="13750" y2="56327"/>
                        <a14:foregroundMark x1="16500" y1="66735" x2="16875" y2="61020"/>
                      </a14:backgroundRemoval>
                    </a14:imgEffect>
                  </a14:imgLayer>
                </a14:imgProps>
              </a:ext>
              <a:ext uri="{28A0092B-C50C-407E-A947-70E740481C1C}">
                <a14:useLocalDpi xmlns:a14="http://schemas.microsoft.com/office/drawing/2010/main"/>
              </a:ext>
            </a:extLst>
          </a:blip>
          <a:srcRect/>
          <a:stretch>
            <a:fillRect/>
          </a:stretch>
        </p:blipFill>
        <p:spPr bwMode="auto">
          <a:xfrm rot="5400000" flipH="1">
            <a:off x="7617857" y="64091"/>
            <a:ext cx="2815703" cy="172461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96DE5A6-68CB-4AF3-87BA-EF4D0A7EA2B2}"/>
              </a:ext>
            </a:extLst>
          </p:cNvPr>
          <p:cNvSpPr txBox="1"/>
          <p:nvPr/>
        </p:nvSpPr>
        <p:spPr>
          <a:xfrm>
            <a:off x="6608124" y="1780384"/>
            <a:ext cx="1135481" cy="830997"/>
          </a:xfrm>
          <a:prstGeom prst="rect">
            <a:avLst/>
          </a:prstGeom>
          <a:noFill/>
        </p:spPr>
        <p:txBody>
          <a:bodyPr wrap="square" rtlCol="0">
            <a:spAutoFit/>
          </a:bodyPr>
          <a:lstStyle/>
          <a:p>
            <a:pPr algn="ctr"/>
            <a:r>
              <a:rPr lang="en-US" sz="1200" b="1" dirty="0"/>
              <a:t>4. </a:t>
            </a:r>
          </a:p>
          <a:p>
            <a:pPr algn="ctr"/>
            <a:r>
              <a:rPr lang="en-US" sz="1200" i="1" dirty="0"/>
              <a:t>Phanaeus</a:t>
            </a:r>
          </a:p>
          <a:p>
            <a:pPr algn="ctr"/>
            <a:r>
              <a:rPr lang="en-US" sz="1200" i="1" dirty="0"/>
              <a:t> vindex</a:t>
            </a:r>
          </a:p>
          <a:p>
            <a:pPr algn="ctr"/>
            <a:r>
              <a:rPr lang="en-US" sz="1200" b="1" dirty="0"/>
              <a:t>11-22 mm</a:t>
            </a:r>
          </a:p>
        </p:txBody>
      </p:sp>
      <p:sp>
        <p:nvSpPr>
          <p:cNvPr id="17" name="TextBox 16">
            <a:extLst>
              <a:ext uri="{FF2B5EF4-FFF2-40B4-BE49-F238E27FC236}">
                <a16:creationId xmlns:a16="http://schemas.microsoft.com/office/drawing/2014/main" id="{F98BC0D1-9C7F-4B5B-A34E-1C5F895227F9}"/>
              </a:ext>
            </a:extLst>
          </p:cNvPr>
          <p:cNvSpPr txBox="1"/>
          <p:nvPr/>
        </p:nvSpPr>
        <p:spPr>
          <a:xfrm>
            <a:off x="7489452" y="1798822"/>
            <a:ext cx="3156857" cy="1015663"/>
          </a:xfrm>
          <a:prstGeom prst="rect">
            <a:avLst/>
          </a:prstGeom>
          <a:noFill/>
        </p:spPr>
        <p:txBody>
          <a:bodyPr wrap="square" rtlCol="0">
            <a:spAutoFit/>
          </a:bodyPr>
          <a:lstStyle/>
          <a:p>
            <a:pPr algn="ctr"/>
            <a:r>
              <a:rPr lang="en-US" sz="1200" b="1" dirty="0"/>
              <a:t>5. </a:t>
            </a:r>
          </a:p>
          <a:p>
            <a:pPr algn="ctr"/>
            <a:r>
              <a:rPr lang="en-US" sz="1200" i="1" dirty="0"/>
              <a:t>Onthophagus </a:t>
            </a:r>
          </a:p>
          <a:p>
            <a:pPr algn="ctr"/>
            <a:r>
              <a:rPr lang="en-US" sz="1200" i="1" dirty="0"/>
              <a:t>hecate</a:t>
            </a:r>
          </a:p>
          <a:p>
            <a:pPr algn="ctr"/>
            <a:r>
              <a:rPr lang="en-US" sz="1200" b="1" dirty="0"/>
              <a:t>5.2-9.5 mm</a:t>
            </a:r>
          </a:p>
          <a:p>
            <a:pPr algn="ctr"/>
            <a:endParaRPr lang="en-US" sz="1200" dirty="0"/>
          </a:p>
        </p:txBody>
      </p:sp>
      <p:pic>
        <p:nvPicPr>
          <p:cNvPr id="52238" name="Picture 14" descr="BOLD Systems: Taxonomy Browser - Canthon vigilans {species}">
            <a:extLst>
              <a:ext uri="{FF2B5EF4-FFF2-40B4-BE49-F238E27FC236}">
                <a16:creationId xmlns:a16="http://schemas.microsoft.com/office/drawing/2014/main" id="{E6894082-6DEE-4468-96EE-BBD69E163799}"/>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9667875" y="0"/>
            <a:ext cx="2587673" cy="1940753"/>
          </a:xfrm>
          <a:prstGeom prst="rect">
            <a:avLst/>
          </a:prstGeom>
          <a:noFill/>
          <a:extLst>
            <a:ext uri="{909E8E84-426E-40DD-AFC4-6F175D3DCCD1}">
              <a14:hiddenFill xmlns:a14="http://schemas.microsoft.com/office/drawing/2010/main">
                <a:solidFill>
                  <a:srgbClr val="FFFFFF"/>
                </a:solidFill>
              </a14:hiddenFill>
            </a:ext>
          </a:extLst>
        </p:spPr>
      </p:pic>
      <p:pic>
        <p:nvPicPr>
          <p:cNvPr id="52242" name="Picture 18" descr="Digitonthophagus gazella (Fabricius) - Digitonthophagus gazella - female">
            <a:extLst>
              <a:ext uri="{FF2B5EF4-FFF2-40B4-BE49-F238E27FC236}">
                <a16:creationId xmlns:a16="http://schemas.microsoft.com/office/drawing/2014/main" id="{F03D8C89-E45D-45E7-9209-742C2C05F112}"/>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rot="1183917">
            <a:off x="117965" y="2787367"/>
            <a:ext cx="1886016" cy="1886016"/>
          </a:xfrm>
          <a:prstGeom prst="rect">
            <a:avLst/>
          </a:prstGeom>
          <a:noFill/>
          <a:extLst>
            <a:ext uri="{909E8E84-426E-40DD-AFC4-6F175D3DCCD1}">
              <a14:hiddenFill xmlns:a14="http://schemas.microsoft.com/office/drawing/2010/main">
                <a:solidFill>
                  <a:srgbClr val="FFFFFF"/>
                </a:solidFill>
              </a14:hiddenFill>
            </a:ext>
          </a:extLst>
        </p:spPr>
      </p:pic>
      <p:pic>
        <p:nvPicPr>
          <p:cNvPr id="52244" name="Picture 20" descr="Scarabaeidae, dorsal - Melanocanthon nigricornis - BugGuide.Net">
            <a:extLst>
              <a:ext uri="{FF2B5EF4-FFF2-40B4-BE49-F238E27FC236}">
                <a16:creationId xmlns:a16="http://schemas.microsoft.com/office/drawing/2014/main" id="{CAEA9999-B093-4304-981B-C4D3EBBF3116}"/>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2252973" y="2794121"/>
            <a:ext cx="1805921" cy="2188994"/>
          </a:xfrm>
          <a:prstGeom prst="rect">
            <a:avLst/>
          </a:prstGeom>
          <a:noFill/>
          <a:extLst>
            <a:ext uri="{909E8E84-426E-40DD-AFC4-6F175D3DCCD1}">
              <a14:hiddenFill xmlns:a14="http://schemas.microsoft.com/office/drawing/2010/main">
                <a:solidFill>
                  <a:srgbClr val="FFFFFF"/>
                </a:solidFill>
              </a14:hiddenFill>
            </a:ext>
          </a:extLst>
        </p:spPr>
      </p:pic>
      <p:pic>
        <p:nvPicPr>
          <p:cNvPr id="52246" name="Picture 22" descr="Onthophagus medorensis Brown - Onthophagus medorensis - male">
            <a:extLst>
              <a:ext uri="{FF2B5EF4-FFF2-40B4-BE49-F238E27FC236}">
                <a16:creationId xmlns:a16="http://schemas.microsoft.com/office/drawing/2014/main" id="{B88425E4-681D-44EA-A18D-B56228234083}"/>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4262748" y="3040198"/>
            <a:ext cx="1805921" cy="1809152"/>
          </a:xfrm>
          <a:prstGeom prst="rect">
            <a:avLst/>
          </a:prstGeom>
          <a:noFill/>
          <a:extLst>
            <a:ext uri="{909E8E84-426E-40DD-AFC4-6F175D3DCCD1}">
              <a14:hiddenFill xmlns:a14="http://schemas.microsoft.com/office/drawing/2010/main">
                <a:solidFill>
                  <a:srgbClr val="FFFFFF"/>
                </a:solidFill>
              </a14:hiddenFill>
            </a:ext>
          </a:extLst>
        </p:spPr>
      </p:pic>
      <p:pic>
        <p:nvPicPr>
          <p:cNvPr id="52248" name="Picture 24" descr="Canthon (Boreocanthon) ebenus Say - Canthon ebenus - BugGuide.Net">
            <a:extLst>
              <a:ext uri="{FF2B5EF4-FFF2-40B4-BE49-F238E27FC236}">
                <a16:creationId xmlns:a16="http://schemas.microsoft.com/office/drawing/2014/main" id="{7116948B-DCD2-4B89-A8A4-BA3D986A64A7}"/>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6146477" y="2811214"/>
            <a:ext cx="2015097" cy="2015097"/>
          </a:xfrm>
          <a:prstGeom prst="rect">
            <a:avLst/>
          </a:prstGeom>
          <a:noFill/>
          <a:extLst>
            <a:ext uri="{909E8E84-426E-40DD-AFC4-6F175D3DCCD1}">
              <a14:hiddenFill xmlns:a14="http://schemas.microsoft.com/office/drawing/2010/main">
                <a:solidFill>
                  <a:srgbClr val="FFFFFF"/>
                </a:solidFill>
              </a14:hiddenFill>
            </a:ext>
          </a:extLst>
        </p:spPr>
      </p:pic>
      <p:pic>
        <p:nvPicPr>
          <p:cNvPr id="52250" name="Picture 26" descr="Onthophagus_orpheus_pseudorpheus_ZE.4575_dorsal - Onthophagus orpheus - male">
            <a:extLst>
              <a:ext uri="{FF2B5EF4-FFF2-40B4-BE49-F238E27FC236}">
                <a16:creationId xmlns:a16="http://schemas.microsoft.com/office/drawing/2014/main" id="{03E37E1C-B3E9-48BB-AE2C-64A581B24C3D}"/>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8393" b="97679" l="9157" r="90120">
                        <a14:foregroundMark x1="12048" y1="10714" x2="16627" y2="16250"/>
                        <a14:foregroundMark x1="16627" y1="16250" x2="14940" y2="23571"/>
                        <a14:foregroundMark x1="14940" y1="23571" x2="21928" y2="35179"/>
                        <a14:foregroundMark x1="21928" y1="35179" x2="24337" y2="35179"/>
                        <a14:foregroundMark x1="10120" y1="9286" x2="19518" y2="16607"/>
                        <a14:foregroundMark x1="16145" y1="11964" x2="17831" y2="14464"/>
                        <a14:foregroundMark x1="16867" y1="13214" x2="10361" y2="9286"/>
                        <a14:foregroundMark x1="70843" y1="16429" x2="70120" y2="10179"/>
                        <a14:foregroundMark x1="70120" y1="10179" x2="76627" y2="14643"/>
                        <a14:foregroundMark x1="76627" y1="14643" x2="78313" y2="29464"/>
                        <a14:foregroundMark x1="78313" y1="29464" x2="76627" y2="35714"/>
                        <a14:foregroundMark x1="76627" y1="35714" x2="73494" y2="39821"/>
                        <a14:foregroundMark x1="19518" y1="46607" x2="11084" y2="47143"/>
                        <a14:foregroundMark x1="11084" y1="47143" x2="9157" y2="54464"/>
                        <a14:foregroundMark x1="9157" y1="54464" x2="10314" y2="58277"/>
                        <a14:foregroundMark x1="12006" y1="62056" x2="13494" y2="63036"/>
                        <a14:foregroundMark x1="25206" y1="88498" x2="26506" y2="90000"/>
                        <a14:foregroundMark x1="26506" y1="90000" x2="33976" y2="93571"/>
                        <a14:foregroundMark x1="33976" y1="93571" x2="37349" y2="92857"/>
                        <a14:foregroundMark x1="71325" y1="86071" x2="55181" y2="93214"/>
                        <a14:foregroundMark x1="47952" y1="94821" x2="33494" y2="93214"/>
                        <a14:foregroundMark x1="55904" y1="91429" x2="47952" y2="88929"/>
                        <a14:foregroundMark x1="47952" y1="88929" x2="47711" y2="88929"/>
                        <a14:foregroundMark x1="42410" y1="93929" x2="42410" y2="97679"/>
                        <a14:foregroundMark x1="34217" y1="90357" x2="27229" y2="86429"/>
                        <a14:foregroundMark x1="16681" y1="77265" x2="15181" y2="73929"/>
                        <a14:foregroundMark x1="15181" y1="73929" x2="15181" y2="71786"/>
                        <a14:foregroundMark x1="73976" y1="86429" x2="77349" y2="77857"/>
                        <a14:foregroundMark x1="11807" y1="62679" x2="15181" y2="66964"/>
                        <a14:foregroundMark x1="55181" y1="8929" x2="42651" y2="8571"/>
                        <a14:foregroundMark x1="42651" y1="8571" x2="34217" y2="10179"/>
                        <a14:foregroundMark x1="34217" y1="10179" x2="34458" y2="10179"/>
                        <a14:foregroundMark x1="83918" y1="62366" x2="87229" y2="68036"/>
                        <a14:foregroundMark x1="90120" y1="59643" x2="81446" y2="55357"/>
                        <a14:foregroundMark x1="81446" y1="55357" x2="81205" y2="54821"/>
                        <a14:backgroundMark x1="15181" y1="56071" x2="15904" y2="61786"/>
                        <a14:backgroundMark x1="78313" y1="64286" x2="78313" y2="64286"/>
                        <a14:backgroundMark x1="78795" y1="58929" x2="78795" y2="61786"/>
                        <a14:backgroundMark x1="78795" y1="61786" x2="78795" y2="66071"/>
                        <a14:backgroundMark x1="79036" y1="55714" x2="80000" y2="60714"/>
                        <a14:backgroundMark x1="16145" y1="77321" x2="17590" y2="84821"/>
                        <a14:backgroundMark x1="17590" y1="84821" x2="21205" y2="91250"/>
                      </a14:backgroundRemoval>
                    </a14:imgEffect>
                  </a14:imgLayer>
                </a14:imgProps>
              </a:ext>
              <a:ext uri="{28A0092B-C50C-407E-A947-70E740481C1C}">
                <a14:useLocalDpi xmlns:a14="http://schemas.microsoft.com/office/drawing/2010/main"/>
              </a:ext>
            </a:extLst>
          </a:blip>
          <a:srcRect/>
          <a:stretch>
            <a:fillRect/>
          </a:stretch>
        </p:blipFill>
        <p:spPr bwMode="auto">
          <a:xfrm>
            <a:off x="8366988" y="2729839"/>
            <a:ext cx="1624312" cy="2191843"/>
          </a:xfrm>
          <a:prstGeom prst="rect">
            <a:avLst/>
          </a:prstGeom>
          <a:noFill/>
          <a:extLst>
            <a:ext uri="{909E8E84-426E-40DD-AFC4-6F175D3DCCD1}">
              <a14:hiddenFill xmlns:a14="http://schemas.microsoft.com/office/drawing/2010/main">
                <a:solidFill>
                  <a:srgbClr val="FFFFFF"/>
                </a:solidFill>
              </a14:hiddenFill>
            </a:ext>
          </a:extLst>
        </p:spPr>
      </p:pic>
      <p:pic>
        <p:nvPicPr>
          <p:cNvPr id="52252" name="Picture 28" descr="Dung Beetle - Copris fricator - female">
            <a:extLst>
              <a:ext uri="{FF2B5EF4-FFF2-40B4-BE49-F238E27FC236}">
                <a16:creationId xmlns:a16="http://schemas.microsoft.com/office/drawing/2014/main" id="{D99C0A44-C3AC-422B-A0EF-F312BEB0BD87}"/>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9876853" y="2809334"/>
            <a:ext cx="2193921" cy="201370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09CC7CD-99F3-4651-80FC-0501FF1F83A7}"/>
              </a:ext>
            </a:extLst>
          </p:cNvPr>
          <p:cNvSpPr txBox="1"/>
          <p:nvPr/>
        </p:nvSpPr>
        <p:spPr>
          <a:xfrm>
            <a:off x="9406549" y="1815668"/>
            <a:ext cx="3156857" cy="830997"/>
          </a:xfrm>
          <a:prstGeom prst="rect">
            <a:avLst/>
          </a:prstGeom>
          <a:noFill/>
        </p:spPr>
        <p:txBody>
          <a:bodyPr wrap="square" rtlCol="0">
            <a:spAutoFit/>
          </a:bodyPr>
          <a:lstStyle/>
          <a:p>
            <a:pPr algn="ctr"/>
            <a:r>
              <a:rPr lang="en-US" sz="1200" b="1" dirty="0"/>
              <a:t>6. </a:t>
            </a:r>
          </a:p>
          <a:p>
            <a:pPr algn="ctr"/>
            <a:r>
              <a:rPr lang="en-US" sz="1200" i="1" dirty="0"/>
              <a:t>Canthon</a:t>
            </a:r>
          </a:p>
          <a:p>
            <a:pPr algn="ctr"/>
            <a:r>
              <a:rPr lang="en-US" sz="1200" i="1" dirty="0"/>
              <a:t>vigilans</a:t>
            </a:r>
          </a:p>
          <a:p>
            <a:pPr algn="ctr"/>
            <a:r>
              <a:rPr lang="en-US" sz="1200" b="1" dirty="0"/>
              <a:t>13-20 mm</a:t>
            </a:r>
          </a:p>
        </p:txBody>
      </p:sp>
      <p:sp>
        <p:nvSpPr>
          <p:cNvPr id="34" name="TextBox 33">
            <a:extLst>
              <a:ext uri="{FF2B5EF4-FFF2-40B4-BE49-F238E27FC236}">
                <a16:creationId xmlns:a16="http://schemas.microsoft.com/office/drawing/2014/main" id="{F5E70982-2E58-4858-9202-BB1229EFED94}"/>
              </a:ext>
            </a:extLst>
          </p:cNvPr>
          <p:cNvSpPr txBox="1"/>
          <p:nvPr/>
        </p:nvSpPr>
        <p:spPr>
          <a:xfrm>
            <a:off x="416925" y="4706226"/>
            <a:ext cx="1467084" cy="830997"/>
          </a:xfrm>
          <a:prstGeom prst="rect">
            <a:avLst/>
          </a:prstGeom>
          <a:noFill/>
        </p:spPr>
        <p:txBody>
          <a:bodyPr wrap="square" rtlCol="0">
            <a:spAutoFit/>
          </a:bodyPr>
          <a:lstStyle/>
          <a:p>
            <a:pPr algn="ctr"/>
            <a:r>
              <a:rPr lang="en-US" sz="1200" b="1" dirty="0"/>
              <a:t>7</a:t>
            </a:r>
            <a:r>
              <a:rPr lang="en-US" sz="1200" dirty="0"/>
              <a:t>.</a:t>
            </a:r>
          </a:p>
          <a:p>
            <a:pPr algn="ctr"/>
            <a:r>
              <a:rPr lang="en-US" sz="1200" dirty="0"/>
              <a:t> </a:t>
            </a:r>
            <a:r>
              <a:rPr lang="en-US" sz="1200" i="1" dirty="0"/>
              <a:t>Digitonthophagus</a:t>
            </a:r>
          </a:p>
          <a:p>
            <a:pPr algn="ctr"/>
            <a:r>
              <a:rPr lang="en-US" sz="1200" i="1" dirty="0"/>
              <a:t>gazella</a:t>
            </a:r>
          </a:p>
          <a:p>
            <a:pPr algn="ctr"/>
            <a:r>
              <a:rPr lang="en-US" sz="1200" b="1" dirty="0"/>
              <a:t>10-13 mm</a:t>
            </a:r>
          </a:p>
        </p:txBody>
      </p:sp>
      <p:sp>
        <p:nvSpPr>
          <p:cNvPr id="35" name="TextBox 34">
            <a:extLst>
              <a:ext uri="{FF2B5EF4-FFF2-40B4-BE49-F238E27FC236}">
                <a16:creationId xmlns:a16="http://schemas.microsoft.com/office/drawing/2014/main" id="{CE1E2FB0-CDFB-45C5-9353-79A3966FFC71}"/>
              </a:ext>
            </a:extLst>
          </p:cNvPr>
          <p:cNvSpPr txBox="1"/>
          <p:nvPr/>
        </p:nvSpPr>
        <p:spPr>
          <a:xfrm>
            <a:off x="2487455" y="4750852"/>
            <a:ext cx="1467084" cy="830997"/>
          </a:xfrm>
          <a:prstGeom prst="rect">
            <a:avLst/>
          </a:prstGeom>
          <a:noFill/>
        </p:spPr>
        <p:txBody>
          <a:bodyPr wrap="square" rtlCol="0">
            <a:spAutoFit/>
          </a:bodyPr>
          <a:lstStyle/>
          <a:p>
            <a:pPr algn="ctr"/>
            <a:r>
              <a:rPr lang="en-US" sz="1200" b="1" dirty="0"/>
              <a:t>8</a:t>
            </a:r>
            <a:r>
              <a:rPr lang="en-US" sz="1200" dirty="0"/>
              <a:t>.</a:t>
            </a:r>
          </a:p>
          <a:p>
            <a:pPr algn="ctr"/>
            <a:r>
              <a:rPr lang="en-US" sz="1200" dirty="0"/>
              <a:t> </a:t>
            </a:r>
            <a:r>
              <a:rPr lang="en-US" sz="1200" i="1" dirty="0"/>
              <a:t>Melanocanthon nigricornis</a:t>
            </a:r>
          </a:p>
          <a:p>
            <a:pPr algn="ctr"/>
            <a:r>
              <a:rPr lang="en-US" sz="1200" b="1" dirty="0"/>
              <a:t>6.5-8.7 mm</a:t>
            </a:r>
          </a:p>
        </p:txBody>
      </p:sp>
      <p:sp>
        <p:nvSpPr>
          <p:cNvPr id="36" name="TextBox 35">
            <a:extLst>
              <a:ext uri="{FF2B5EF4-FFF2-40B4-BE49-F238E27FC236}">
                <a16:creationId xmlns:a16="http://schemas.microsoft.com/office/drawing/2014/main" id="{B812C6E6-5E59-42FD-94BE-D4B8F26D32EC}"/>
              </a:ext>
            </a:extLst>
          </p:cNvPr>
          <p:cNvSpPr txBox="1"/>
          <p:nvPr/>
        </p:nvSpPr>
        <p:spPr>
          <a:xfrm>
            <a:off x="8420934" y="4764786"/>
            <a:ext cx="1467084" cy="830997"/>
          </a:xfrm>
          <a:prstGeom prst="rect">
            <a:avLst/>
          </a:prstGeom>
          <a:noFill/>
        </p:spPr>
        <p:txBody>
          <a:bodyPr wrap="square" rtlCol="0">
            <a:spAutoFit/>
          </a:bodyPr>
          <a:lstStyle/>
          <a:p>
            <a:pPr algn="ctr"/>
            <a:r>
              <a:rPr lang="en-US" sz="1200" b="1" dirty="0"/>
              <a:t>11</a:t>
            </a:r>
            <a:r>
              <a:rPr lang="en-US" sz="1200" dirty="0"/>
              <a:t>.</a:t>
            </a:r>
          </a:p>
          <a:p>
            <a:pPr algn="ctr"/>
            <a:r>
              <a:rPr lang="en-US" sz="1200" dirty="0"/>
              <a:t> </a:t>
            </a:r>
            <a:r>
              <a:rPr lang="en-US" sz="1200" i="1" dirty="0"/>
              <a:t>O. Orpheus</a:t>
            </a:r>
          </a:p>
          <a:p>
            <a:pPr algn="ctr"/>
            <a:r>
              <a:rPr lang="en-US" sz="1200" i="1" dirty="0"/>
              <a:t>pseudorpheus</a:t>
            </a:r>
          </a:p>
          <a:p>
            <a:pPr algn="ctr"/>
            <a:r>
              <a:rPr lang="en-US" sz="1200" b="1" dirty="0"/>
              <a:t>5 -9 mm</a:t>
            </a:r>
          </a:p>
        </p:txBody>
      </p:sp>
      <p:sp>
        <p:nvSpPr>
          <p:cNvPr id="37" name="TextBox 36">
            <a:extLst>
              <a:ext uri="{FF2B5EF4-FFF2-40B4-BE49-F238E27FC236}">
                <a16:creationId xmlns:a16="http://schemas.microsoft.com/office/drawing/2014/main" id="{B72EAAEC-67DA-4208-ABA5-BADBC79DCAEA}"/>
              </a:ext>
            </a:extLst>
          </p:cNvPr>
          <p:cNvSpPr txBox="1"/>
          <p:nvPr/>
        </p:nvSpPr>
        <p:spPr>
          <a:xfrm>
            <a:off x="4441813" y="4756709"/>
            <a:ext cx="1467084" cy="830997"/>
          </a:xfrm>
          <a:prstGeom prst="rect">
            <a:avLst/>
          </a:prstGeom>
          <a:noFill/>
        </p:spPr>
        <p:txBody>
          <a:bodyPr wrap="square" rtlCol="0">
            <a:spAutoFit/>
          </a:bodyPr>
          <a:lstStyle/>
          <a:p>
            <a:pPr algn="ctr"/>
            <a:r>
              <a:rPr lang="en-US" sz="1200" b="1" dirty="0"/>
              <a:t>9</a:t>
            </a:r>
            <a:r>
              <a:rPr lang="en-US" sz="1200" dirty="0"/>
              <a:t>.</a:t>
            </a:r>
          </a:p>
          <a:p>
            <a:pPr algn="ctr"/>
            <a:r>
              <a:rPr lang="en-US" sz="1200" dirty="0"/>
              <a:t> </a:t>
            </a:r>
            <a:r>
              <a:rPr lang="en-US" sz="1200" i="1" dirty="0"/>
              <a:t>Onthophagus </a:t>
            </a:r>
          </a:p>
          <a:p>
            <a:pPr algn="ctr"/>
            <a:r>
              <a:rPr lang="en-US" sz="1200" i="1" dirty="0"/>
              <a:t>medorensis</a:t>
            </a:r>
          </a:p>
          <a:p>
            <a:pPr algn="ctr"/>
            <a:r>
              <a:rPr lang="en-US" sz="1200" b="1" dirty="0"/>
              <a:t>6 -8 mm</a:t>
            </a:r>
          </a:p>
        </p:txBody>
      </p:sp>
      <p:sp>
        <p:nvSpPr>
          <p:cNvPr id="38" name="TextBox 37">
            <a:extLst>
              <a:ext uri="{FF2B5EF4-FFF2-40B4-BE49-F238E27FC236}">
                <a16:creationId xmlns:a16="http://schemas.microsoft.com/office/drawing/2014/main" id="{BB697CEA-9274-42F7-9B73-1B323FB1D064}"/>
              </a:ext>
            </a:extLst>
          </p:cNvPr>
          <p:cNvSpPr txBox="1"/>
          <p:nvPr/>
        </p:nvSpPr>
        <p:spPr>
          <a:xfrm>
            <a:off x="6456910" y="4761029"/>
            <a:ext cx="1467084" cy="830997"/>
          </a:xfrm>
          <a:prstGeom prst="rect">
            <a:avLst/>
          </a:prstGeom>
          <a:noFill/>
        </p:spPr>
        <p:txBody>
          <a:bodyPr wrap="square" rtlCol="0">
            <a:spAutoFit/>
          </a:bodyPr>
          <a:lstStyle/>
          <a:p>
            <a:pPr algn="ctr"/>
            <a:r>
              <a:rPr lang="en-US" sz="1200" b="1" dirty="0"/>
              <a:t>10</a:t>
            </a:r>
            <a:r>
              <a:rPr lang="en-US" sz="1200" dirty="0"/>
              <a:t>.</a:t>
            </a:r>
          </a:p>
          <a:p>
            <a:pPr algn="ctr"/>
            <a:r>
              <a:rPr lang="en-US" sz="1200" dirty="0"/>
              <a:t> </a:t>
            </a:r>
            <a:r>
              <a:rPr lang="en-US" sz="1200" i="1" dirty="0"/>
              <a:t>Canthon </a:t>
            </a:r>
          </a:p>
          <a:p>
            <a:pPr algn="ctr"/>
            <a:r>
              <a:rPr lang="en-US" sz="1200" i="1" dirty="0"/>
              <a:t>ebenus</a:t>
            </a:r>
          </a:p>
          <a:p>
            <a:pPr algn="ctr"/>
            <a:r>
              <a:rPr lang="en-US" sz="1200" b="1" dirty="0"/>
              <a:t>7- 10 mm</a:t>
            </a:r>
          </a:p>
        </p:txBody>
      </p:sp>
      <p:sp>
        <p:nvSpPr>
          <p:cNvPr id="39" name="TextBox 38">
            <a:extLst>
              <a:ext uri="{FF2B5EF4-FFF2-40B4-BE49-F238E27FC236}">
                <a16:creationId xmlns:a16="http://schemas.microsoft.com/office/drawing/2014/main" id="{718A560B-40E5-4382-9109-7446FDF3EA19}"/>
              </a:ext>
            </a:extLst>
          </p:cNvPr>
          <p:cNvSpPr txBox="1"/>
          <p:nvPr/>
        </p:nvSpPr>
        <p:spPr>
          <a:xfrm>
            <a:off x="10251435" y="4721511"/>
            <a:ext cx="1467084" cy="830997"/>
          </a:xfrm>
          <a:prstGeom prst="rect">
            <a:avLst/>
          </a:prstGeom>
          <a:noFill/>
        </p:spPr>
        <p:txBody>
          <a:bodyPr wrap="square" rtlCol="0">
            <a:spAutoFit/>
          </a:bodyPr>
          <a:lstStyle/>
          <a:p>
            <a:pPr algn="ctr"/>
            <a:r>
              <a:rPr lang="en-US" sz="1200" b="1" dirty="0"/>
              <a:t>12</a:t>
            </a:r>
            <a:r>
              <a:rPr lang="en-US" sz="1200" dirty="0"/>
              <a:t>.</a:t>
            </a:r>
          </a:p>
          <a:p>
            <a:pPr algn="ctr"/>
            <a:r>
              <a:rPr lang="en-US" sz="1200" dirty="0"/>
              <a:t> </a:t>
            </a:r>
            <a:r>
              <a:rPr lang="en-US" sz="1200" i="1" dirty="0"/>
              <a:t>Copris </a:t>
            </a:r>
          </a:p>
          <a:p>
            <a:pPr algn="ctr"/>
            <a:r>
              <a:rPr lang="en-US" sz="1200" i="1" dirty="0"/>
              <a:t>fricator</a:t>
            </a:r>
          </a:p>
          <a:p>
            <a:pPr algn="ctr"/>
            <a:r>
              <a:rPr lang="en-US" sz="1200" b="1" dirty="0"/>
              <a:t>10-16 mm</a:t>
            </a:r>
          </a:p>
        </p:txBody>
      </p:sp>
      <p:sp>
        <p:nvSpPr>
          <p:cNvPr id="9" name="TextBox 8">
            <a:extLst>
              <a:ext uri="{FF2B5EF4-FFF2-40B4-BE49-F238E27FC236}">
                <a16:creationId xmlns:a16="http://schemas.microsoft.com/office/drawing/2014/main" id="{01611CB2-348A-4813-932A-8F5D1502556E}"/>
              </a:ext>
            </a:extLst>
          </p:cNvPr>
          <p:cNvSpPr txBox="1"/>
          <p:nvPr/>
        </p:nvSpPr>
        <p:spPr>
          <a:xfrm>
            <a:off x="1257" y="5980661"/>
            <a:ext cx="12192000" cy="769441"/>
          </a:xfrm>
          <a:prstGeom prst="rect">
            <a:avLst/>
          </a:prstGeom>
          <a:solidFill>
            <a:schemeClr val="bg1">
              <a:lumMod val="75000"/>
            </a:schemeClr>
          </a:solidFill>
        </p:spPr>
        <p:txBody>
          <a:bodyPr wrap="square" rtlCol="0">
            <a:spAutoFit/>
          </a:bodyPr>
          <a:lstStyle/>
          <a:p>
            <a:pPr algn="ctr"/>
            <a:r>
              <a:rPr lang="en-US" sz="4400" dirty="0"/>
              <a:t>Dung Beetle Species of the Red Hills of Kansas</a:t>
            </a:r>
          </a:p>
        </p:txBody>
      </p:sp>
    </p:spTree>
    <p:extLst>
      <p:ext uri="{BB962C8B-B14F-4D97-AF65-F5344CB8AC3E}">
        <p14:creationId xmlns:p14="http://schemas.microsoft.com/office/powerpoint/2010/main" val="252369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2F43C9-16A9-4072-87B2-4341D43AD50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11105"/>
          <a:stretch/>
        </p:blipFill>
        <p:spPr>
          <a:xfrm>
            <a:off x="2449286" y="-373064"/>
            <a:ext cx="10859861" cy="7176636"/>
          </a:xfrm>
          <a:prstGeom prst="rect">
            <a:avLst/>
          </a:prstGeom>
        </p:spPr>
      </p:pic>
      <p:sp>
        <p:nvSpPr>
          <p:cNvPr id="3" name="Rectangle 2">
            <a:extLst>
              <a:ext uri="{FF2B5EF4-FFF2-40B4-BE49-F238E27FC236}">
                <a16:creationId xmlns:a16="http://schemas.microsoft.com/office/drawing/2014/main" id="{56563141-06BA-40BD-A966-A70294B6BE50}"/>
              </a:ext>
            </a:extLst>
          </p:cNvPr>
          <p:cNvSpPr/>
          <p:nvPr/>
        </p:nvSpPr>
        <p:spPr>
          <a:xfrm>
            <a:off x="4686299" y="157325"/>
            <a:ext cx="832758" cy="923330"/>
          </a:xfrm>
          <a:custGeom>
            <a:avLst/>
            <a:gdLst>
              <a:gd name="connsiteX0" fmla="*/ 0 w 832758"/>
              <a:gd name="connsiteY0" fmla="*/ 0 h 923330"/>
              <a:gd name="connsiteX1" fmla="*/ 408051 w 832758"/>
              <a:gd name="connsiteY1" fmla="*/ 0 h 923330"/>
              <a:gd name="connsiteX2" fmla="*/ 832758 w 832758"/>
              <a:gd name="connsiteY2" fmla="*/ 0 h 923330"/>
              <a:gd name="connsiteX3" fmla="*/ 832758 w 832758"/>
              <a:gd name="connsiteY3" fmla="*/ 470898 h 923330"/>
              <a:gd name="connsiteX4" fmla="*/ 832758 w 832758"/>
              <a:gd name="connsiteY4" fmla="*/ 923330 h 923330"/>
              <a:gd name="connsiteX5" fmla="*/ 399724 w 832758"/>
              <a:gd name="connsiteY5" fmla="*/ 923330 h 923330"/>
              <a:gd name="connsiteX6" fmla="*/ 0 w 832758"/>
              <a:gd name="connsiteY6" fmla="*/ 923330 h 923330"/>
              <a:gd name="connsiteX7" fmla="*/ 0 w 832758"/>
              <a:gd name="connsiteY7" fmla="*/ 470898 h 923330"/>
              <a:gd name="connsiteX8" fmla="*/ 0 w 832758"/>
              <a:gd name="connsiteY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2758" h="923330" extrusionOk="0">
                <a:moveTo>
                  <a:pt x="0" y="0"/>
                </a:moveTo>
                <a:cubicBezTo>
                  <a:pt x="155150" y="221"/>
                  <a:pt x="224958" y="-4688"/>
                  <a:pt x="408051" y="0"/>
                </a:cubicBezTo>
                <a:cubicBezTo>
                  <a:pt x="591144" y="4688"/>
                  <a:pt x="641911" y="19023"/>
                  <a:pt x="832758" y="0"/>
                </a:cubicBezTo>
                <a:cubicBezTo>
                  <a:pt x="826781" y="112701"/>
                  <a:pt x="815711" y="292611"/>
                  <a:pt x="832758" y="470898"/>
                </a:cubicBezTo>
                <a:cubicBezTo>
                  <a:pt x="849805" y="649185"/>
                  <a:pt x="839147" y="788912"/>
                  <a:pt x="832758" y="923330"/>
                </a:cubicBezTo>
                <a:cubicBezTo>
                  <a:pt x="646788" y="914585"/>
                  <a:pt x="508097" y="921064"/>
                  <a:pt x="399724" y="923330"/>
                </a:cubicBezTo>
                <a:cubicBezTo>
                  <a:pt x="291351" y="925596"/>
                  <a:pt x="131128" y="906921"/>
                  <a:pt x="0" y="923330"/>
                </a:cubicBezTo>
                <a:cubicBezTo>
                  <a:pt x="-11134" y="775146"/>
                  <a:pt x="-6895" y="594398"/>
                  <a:pt x="0" y="470898"/>
                </a:cubicBezTo>
                <a:cubicBezTo>
                  <a:pt x="6895" y="347398"/>
                  <a:pt x="-9218" y="154347"/>
                  <a:pt x="0" y="0"/>
                </a:cubicBezTo>
                <a:close/>
              </a:path>
            </a:pathLst>
          </a:custGeom>
          <a:noFill/>
          <a:ln w="57150">
            <a:solidFill>
              <a:srgbClr val="00B0F0"/>
            </a:solidFill>
            <a:extLst>
              <a:ext uri="{C807C97D-BFC1-408E-A445-0C87EB9F89A2}">
                <ask:lineSketchStyleProps xmlns:ask="http://schemas.microsoft.com/office/drawing/2018/sketchyshapes" xmlns="" sd="287053097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68DDA2-1491-4BD9-9BD8-AD6648A594F8}"/>
              </a:ext>
            </a:extLst>
          </p:cNvPr>
          <p:cNvSpPr/>
          <p:nvPr/>
        </p:nvSpPr>
        <p:spPr>
          <a:xfrm>
            <a:off x="4686299" y="2924610"/>
            <a:ext cx="832758" cy="923330"/>
          </a:xfrm>
          <a:custGeom>
            <a:avLst/>
            <a:gdLst>
              <a:gd name="connsiteX0" fmla="*/ 0 w 832758"/>
              <a:gd name="connsiteY0" fmla="*/ 0 h 923330"/>
              <a:gd name="connsiteX1" fmla="*/ 408051 w 832758"/>
              <a:gd name="connsiteY1" fmla="*/ 0 h 923330"/>
              <a:gd name="connsiteX2" fmla="*/ 832758 w 832758"/>
              <a:gd name="connsiteY2" fmla="*/ 0 h 923330"/>
              <a:gd name="connsiteX3" fmla="*/ 832758 w 832758"/>
              <a:gd name="connsiteY3" fmla="*/ 470898 h 923330"/>
              <a:gd name="connsiteX4" fmla="*/ 832758 w 832758"/>
              <a:gd name="connsiteY4" fmla="*/ 923330 h 923330"/>
              <a:gd name="connsiteX5" fmla="*/ 399724 w 832758"/>
              <a:gd name="connsiteY5" fmla="*/ 923330 h 923330"/>
              <a:gd name="connsiteX6" fmla="*/ 0 w 832758"/>
              <a:gd name="connsiteY6" fmla="*/ 923330 h 923330"/>
              <a:gd name="connsiteX7" fmla="*/ 0 w 832758"/>
              <a:gd name="connsiteY7" fmla="*/ 470898 h 923330"/>
              <a:gd name="connsiteX8" fmla="*/ 0 w 832758"/>
              <a:gd name="connsiteY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2758" h="923330" extrusionOk="0">
                <a:moveTo>
                  <a:pt x="0" y="0"/>
                </a:moveTo>
                <a:cubicBezTo>
                  <a:pt x="155150" y="221"/>
                  <a:pt x="224958" y="-4688"/>
                  <a:pt x="408051" y="0"/>
                </a:cubicBezTo>
                <a:cubicBezTo>
                  <a:pt x="591144" y="4688"/>
                  <a:pt x="641911" y="19023"/>
                  <a:pt x="832758" y="0"/>
                </a:cubicBezTo>
                <a:cubicBezTo>
                  <a:pt x="826781" y="112701"/>
                  <a:pt x="815711" y="292611"/>
                  <a:pt x="832758" y="470898"/>
                </a:cubicBezTo>
                <a:cubicBezTo>
                  <a:pt x="849805" y="649185"/>
                  <a:pt x="839147" y="788912"/>
                  <a:pt x="832758" y="923330"/>
                </a:cubicBezTo>
                <a:cubicBezTo>
                  <a:pt x="646788" y="914585"/>
                  <a:pt x="508097" y="921064"/>
                  <a:pt x="399724" y="923330"/>
                </a:cubicBezTo>
                <a:cubicBezTo>
                  <a:pt x="291351" y="925596"/>
                  <a:pt x="131128" y="906921"/>
                  <a:pt x="0" y="923330"/>
                </a:cubicBezTo>
                <a:cubicBezTo>
                  <a:pt x="-11134" y="775146"/>
                  <a:pt x="-6895" y="594398"/>
                  <a:pt x="0" y="470898"/>
                </a:cubicBezTo>
                <a:cubicBezTo>
                  <a:pt x="6895" y="347398"/>
                  <a:pt x="-9218" y="154347"/>
                  <a:pt x="0" y="0"/>
                </a:cubicBezTo>
                <a:close/>
              </a:path>
            </a:pathLst>
          </a:custGeom>
          <a:noFill/>
          <a:ln w="57150">
            <a:solidFill>
              <a:srgbClr val="00B0F0"/>
            </a:solidFill>
            <a:extLst>
              <a:ext uri="{C807C97D-BFC1-408E-A445-0C87EB9F89A2}">
                <ask:lineSketchStyleProps xmlns:ask="http://schemas.microsoft.com/office/drawing/2018/sketchyshapes" xmlns="" sd="287053097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EC93BEA-8403-4229-B695-91FAC18617CA}"/>
              </a:ext>
            </a:extLst>
          </p:cNvPr>
          <p:cNvSpPr/>
          <p:nvPr/>
        </p:nvSpPr>
        <p:spPr>
          <a:xfrm>
            <a:off x="4686299" y="5645842"/>
            <a:ext cx="832758" cy="923330"/>
          </a:xfrm>
          <a:custGeom>
            <a:avLst/>
            <a:gdLst>
              <a:gd name="connsiteX0" fmla="*/ 0 w 832758"/>
              <a:gd name="connsiteY0" fmla="*/ 0 h 923330"/>
              <a:gd name="connsiteX1" fmla="*/ 408051 w 832758"/>
              <a:gd name="connsiteY1" fmla="*/ 0 h 923330"/>
              <a:gd name="connsiteX2" fmla="*/ 832758 w 832758"/>
              <a:gd name="connsiteY2" fmla="*/ 0 h 923330"/>
              <a:gd name="connsiteX3" fmla="*/ 832758 w 832758"/>
              <a:gd name="connsiteY3" fmla="*/ 470898 h 923330"/>
              <a:gd name="connsiteX4" fmla="*/ 832758 w 832758"/>
              <a:gd name="connsiteY4" fmla="*/ 923330 h 923330"/>
              <a:gd name="connsiteX5" fmla="*/ 399724 w 832758"/>
              <a:gd name="connsiteY5" fmla="*/ 923330 h 923330"/>
              <a:gd name="connsiteX6" fmla="*/ 0 w 832758"/>
              <a:gd name="connsiteY6" fmla="*/ 923330 h 923330"/>
              <a:gd name="connsiteX7" fmla="*/ 0 w 832758"/>
              <a:gd name="connsiteY7" fmla="*/ 470898 h 923330"/>
              <a:gd name="connsiteX8" fmla="*/ 0 w 832758"/>
              <a:gd name="connsiteY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2758" h="923330" extrusionOk="0">
                <a:moveTo>
                  <a:pt x="0" y="0"/>
                </a:moveTo>
                <a:cubicBezTo>
                  <a:pt x="155150" y="221"/>
                  <a:pt x="224958" y="-4688"/>
                  <a:pt x="408051" y="0"/>
                </a:cubicBezTo>
                <a:cubicBezTo>
                  <a:pt x="591144" y="4688"/>
                  <a:pt x="641911" y="19023"/>
                  <a:pt x="832758" y="0"/>
                </a:cubicBezTo>
                <a:cubicBezTo>
                  <a:pt x="826781" y="112701"/>
                  <a:pt x="815711" y="292611"/>
                  <a:pt x="832758" y="470898"/>
                </a:cubicBezTo>
                <a:cubicBezTo>
                  <a:pt x="849805" y="649185"/>
                  <a:pt x="839147" y="788912"/>
                  <a:pt x="832758" y="923330"/>
                </a:cubicBezTo>
                <a:cubicBezTo>
                  <a:pt x="646788" y="914585"/>
                  <a:pt x="508097" y="921064"/>
                  <a:pt x="399724" y="923330"/>
                </a:cubicBezTo>
                <a:cubicBezTo>
                  <a:pt x="291351" y="925596"/>
                  <a:pt x="131128" y="906921"/>
                  <a:pt x="0" y="923330"/>
                </a:cubicBezTo>
                <a:cubicBezTo>
                  <a:pt x="-11134" y="775146"/>
                  <a:pt x="-6895" y="594398"/>
                  <a:pt x="0" y="470898"/>
                </a:cubicBezTo>
                <a:cubicBezTo>
                  <a:pt x="6895" y="347398"/>
                  <a:pt x="-9218" y="154347"/>
                  <a:pt x="0" y="0"/>
                </a:cubicBezTo>
                <a:close/>
              </a:path>
            </a:pathLst>
          </a:custGeom>
          <a:noFill/>
          <a:ln w="57150">
            <a:solidFill>
              <a:srgbClr val="00B0F0"/>
            </a:solidFill>
            <a:extLst>
              <a:ext uri="{C807C97D-BFC1-408E-A445-0C87EB9F89A2}">
                <ask:lineSketchStyleProps xmlns:ask="http://schemas.microsoft.com/office/drawing/2018/sketchyshapes" xmlns="" sd="287053097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645BCD-214B-4335-8B5D-BBD8CFB634A7}"/>
              </a:ext>
            </a:extLst>
          </p:cNvPr>
          <p:cNvSpPr/>
          <p:nvPr/>
        </p:nvSpPr>
        <p:spPr>
          <a:xfrm>
            <a:off x="6977742" y="157325"/>
            <a:ext cx="5214257" cy="3141046"/>
          </a:xfrm>
          <a:custGeom>
            <a:avLst/>
            <a:gdLst>
              <a:gd name="connsiteX0" fmla="*/ 0 w 5214257"/>
              <a:gd name="connsiteY0" fmla="*/ 0 h 3141046"/>
              <a:gd name="connsiteX1" fmla="*/ 599640 w 5214257"/>
              <a:gd name="connsiteY1" fmla="*/ 0 h 3141046"/>
              <a:gd name="connsiteX2" fmla="*/ 1147137 w 5214257"/>
              <a:gd name="connsiteY2" fmla="*/ 0 h 3141046"/>
              <a:gd name="connsiteX3" fmla="*/ 1851061 w 5214257"/>
              <a:gd name="connsiteY3" fmla="*/ 0 h 3141046"/>
              <a:gd name="connsiteX4" fmla="*/ 2398558 w 5214257"/>
              <a:gd name="connsiteY4" fmla="*/ 0 h 3141046"/>
              <a:gd name="connsiteX5" fmla="*/ 3050340 w 5214257"/>
              <a:gd name="connsiteY5" fmla="*/ 0 h 3141046"/>
              <a:gd name="connsiteX6" fmla="*/ 3754265 w 5214257"/>
              <a:gd name="connsiteY6" fmla="*/ 0 h 3141046"/>
              <a:gd name="connsiteX7" fmla="*/ 4458190 w 5214257"/>
              <a:gd name="connsiteY7" fmla="*/ 0 h 3141046"/>
              <a:gd name="connsiteX8" fmla="*/ 5214257 w 5214257"/>
              <a:gd name="connsiteY8" fmla="*/ 0 h 3141046"/>
              <a:gd name="connsiteX9" fmla="*/ 5214257 w 5214257"/>
              <a:gd name="connsiteY9" fmla="*/ 565388 h 3141046"/>
              <a:gd name="connsiteX10" fmla="*/ 5214257 w 5214257"/>
              <a:gd name="connsiteY10" fmla="*/ 1099366 h 3141046"/>
              <a:gd name="connsiteX11" fmla="*/ 5214257 w 5214257"/>
              <a:gd name="connsiteY11" fmla="*/ 1696165 h 3141046"/>
              <a:gd name="connsiteX12" fmla="*/ 5214257 w 5214257"/>
              <a:gd name="connsiteY12" fmla="*/ 2387195 h 3141046"/>
              <a:gd name="connsiteX13" fmla="*/ 5214257 w 5214257"/>
              <a:gd name="connsiteY13" fmla="*/ 3141046 h 3141046"/>
              <a:gd name="connsiteX14" fmla="*/ 4666760 w 5214257"/>
              <a:gd name="connsiteY14" fmla="*/ 3141046 h 3141046"/>
              <a:gd name="connsiteX15" fmla="*/ 4014978 w 5214257"/>
              <a:gd name="connsiteY15" fmla="*/ 3141046 h 3141046"/>
              <a:gd name="connsiteX16" fmla="*/ 3311053 w 5214257"/>
              <a:gd name="connsiteY16" fmla="*/ 3141046 h 3141046"/>
              <a:gd name="connsiteX17" fmla="*/ 2815699 w 5214257"/>
              <a:gd name="connsiteY17" fmla="*/ 3141046 h 3141046"/>
              <a:gd name="connsiteX18" fmla="*/ 2111774 w 5214257"/>
              <a:gd name="connsiteY18" fmla="*/ 3141046 h 3141046"/>
              <a:gd name="connsiteX19" fmla="*/ 1407849 w 5214257"/>
              <a:gd name="connsiteY19" fmla="*/ 3141046 h 3141046"/>
              <a:gd name="connsiteX20" fmla="*/ 756067 w 5214257"/>
              <a:gd name="connsiteY20" fmla="*/ 3141046 h 3141046"/>
              <a:gd name="connsiteX21" fmla="*/ 0 w 5214257"/>
              <a:gd name="connsiteY21" fmla="*/ 3141046 h 3141046"/>
              <a:gd name="connsiteX22" fmla="*/ 0 w 5214257"/>
              <a:gd name="connsiteY22" fmla="*/ 2607068 h 3141046"/>
              <a:gd name="connsiteX23" fmla="*/ 0 w 5214257"/>
              <a:gd name="connsiteY23" fmla="*/ 2073090 h 3141046"/>
              <a:gd name="connsiteX24" fmla="*/ 0 w 5214257"/>
              <a:gd name="connsiteY24" fmla="*/ 1444881 h 3141046"/>
              <a:gd name="connsiteX25" fmla="*/ 0 w 5214257"/>
              <a:gd name="connsiteY25" fmla="*/ 910903 h 3141046"/>
              <a:gd name="connsiteX26" fmla="*/ 0 w 5214257"/>
              <a:gd name="connsiteY26" fmla="*/ 0 h 314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14257" h="3141046" extrusionOk="0">
                <a:moveTo>
                  <a:pt x="0" y="0"/>
                </a:moveTo>
                <a:cubicBezTo>
                  <a:pt x="127415" y="-11468"/>
                  <a:pt x="347016" y="-27545"/>
                  <a:pt x="599640" y="0"/>
                </a:cubicBezTo>
                <a:cubicBezTo>
                  <a:pt x="852264" y="27545"/>
                  <a:pt x="931876" y="-689"/>
                  <a:pt x="1147137" y="0"/>
                </a:cubicBezTo>
                <a:cubicBezTo>
                  <a:pt x="1362398" y="689"/>
                  <a:pt x="1703105" y="-29636"/>
                  <a:pt x="1851061" y="0"/>
                </a:cubicBezTo>
                <a:cubicBezTo>
                  <a:pt x="1999017" y="29636"/>
                  <a:pt x="2211462" y="19420"/>
                  <a:pt x="2398558" y="0"/>
                </a:cubicBezTo>
                <a:cubicBezTo>
                  <a:pt x="2585654" y="-19420"/>
                  <a:pt x="2906436" y="14025"/>
                  <a:pt x="3050340" y="0"/>
                </a:cubicBezTo>
                <a:cubicBezTo>
                  <a:pt x="3194244" y="-14025"/>
                  <a:pt x="3419510" y="9918"/>
                  <a:pt x="3754265" y="0"/>
                </a:cubicBezTo>
                <a:cubicBezTo>
                  <a:pt x="4089020" y="-9918"/>
                  <a:pt x="4309778" y="10162"/>
                  <a:pt x="4458190" y="0"/>
                </a:cubicBezTo>
                <a:cubicBezTo>
                  <a:pt x="4606602" y="-10162"/>
                  <a:pt x="5045456" y="7011"/>
                  <a:pt x="5214257" y="0"/>
                </a:cubicBezTo>
                <a:cubicBezTo>
                  <a:pt x="5239661" y="159274"/>
                  <a:pt x="5186533" y="405204"/>
                  <a:pt x="5214257" y="565388"/>
                </a:cubicBezTo>
                <a:cubicBezTo>
                  <a:pt x="5241981" y="725572"/>
                  <a:pt x="5240147" y="954953"/>
                  <a:pt x="5214257" y="1099366"/>
                </a:cubicBezTo>
                <a:cubicBezTo>
                  <a:pt x="5188367" y="1243779"/>
                  <a:pt x="5228753" y="1518307"/>
                  <a:pt x="5214257" y="1696165"/>
                </a:cubicBezTo>
                <a:cubicBezTo>
                  <a:pt x="5199761" y="1874023"/>
                  <a:pt x="5241280" y="2098065"/>
                  <a:pt x="5214257" y="2387195"/>
                </a:cubicBezTo>
                <a:cubicBezTo>
                  <a:pt x="5187235" y="2676325"/>
                  <a:pt x="5243529" y="2983338"/>
                  <a:pt x="5214257" y="3141046"/>
                </a:cubicBezTo>
                <a:cubicBezTo>
                  <a:pt x="5044737" y="3123940"/>
                  <a:pt x="4883741" y="3163767"/>
                  <a:pt x="4666760" y="3141046"/>
                </a:cubicBezTo>
                <a:cubicBezTo>
                  <a:pt x="4449779" y="3118325"/>
                  <a:pt x="4233687" y="3163555"/>
                  <a:pt x="4014978" y="3141046"/>
                </a:cubicBezTo>
                <a:cubicBezTo>
                  <a:pt x="3796269" y="3118537"/>
                  <a:pt x="3509714" y="3152456"/>
                  <a:pt x="3311053" y="3141046"/>
                </a:cubicBezTo>
                <a:cubicBezTo>
                  <a:pt x="3112393" y="3129636"/>
                  <a:pt x="3030657" y="3142031"/>
                  <a:pt x="2815699" y="3141046"/>
                </a:cubicBezTo>
                <a:cubicBezTo>
                  <a:pt x="2600741" y="3140061"/>
                  <a:pt x="2352373" y="3145225"/>
                  <a:pt x="2111774" y="3141046"/>
                </a:cubicBezTo>
                <a:cubicBezTo>
                  <a:pt x="1871176" y="3136867"/>
                  <a:pt x="1748146" y="3110205"/>
                  <a:pt x="1407849" y="3141046"/>
                </a:cubicBezTo>
                <a:cubicBezTo>
                  <a:pt x="1067552" y="3171887"/>
                  <a:pt x="1058964" y="3159382"/>
                  <a:pt x="756067" y="3141046"/>
                </a:cubicBezTo>
                <a:cubicBezTo>
                  <a:pt x="453170" y="3122710"/>
                  <a:pt x="249820" y="3163305"/>
                  <a:pt x="0" y="3141046"/>
                </a:cubicBezTo>
                <a:cubicBezTo>
                  <a:pt x="12090" y="2945404"/>
                  <a:pt x="11463" y="2825106"/>
                  <a:pt x="0" y="2607068"/>
                </a:cubicBezTo>
                <a:cubicBezTo>
                  <a:pt x="-11463" y="2389030"/>
                  <a:pt x="25339" y="2206189"/>
                  <a:pt x="0" y="2073090"/>
                </a:cubicBezTo>
                <a:cubicBezTo>
                  <a:pt x="-25339" y="1939991"/>
                  <a:pt x="14304" y="1725616"/>
                  <a:pt x="0" y="1444881"/>
                </a:cubicBezTo>
                <a:cubicBezTo>
                  <a:pt x="-14304" y="1164146"/>
                  <a:pt x="21132" y="1121502"/>
                  <a:pt x="0" y="910903"/>
                </a:cubicBezTo>
                <a:cubicBezTo>
                  <a:pt x="-21132" y="700304"/>
                  <a:pt x="31548" y="234067"/>
                  <a:pt x="0" y="0"/>
                </a:cubicBezTo>
                <a:close/>
              </a:path>
            </a:pathLst>
          </a:custGeom>
          <a:noFill/>
          <a:ln w="57150">
            <a:solidFill>
              <a:srgbClr val="00B0F0"/>
            </a:solidFill>
            <a:extLst>
              <a:ext uri="{C807C97D-BFC1-408E-A445-0C87EB9F89A2}">
                <ask:lineSketchStyleProps xmlns:ask="http://schemas.microsoft.com/office/drawing/2018/sketchyshapes" xmlns="" sd="287053097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0CD6DD9-2FEB-1942-BBF0-6FA818FEC122}"/>
              </a:ext>
            </a:extLst>
          </p:cNvPr>
          <p:cNvSpPr txBox="1"/>
          <p:nvPr/>
        </p:nvSpPr>
        <p:spPr>
          <a:xfrm>
            <a:off x="201387" y="612844"/>
            <a:ext cx="2770414" cy="3970318"/>
          </a:xfrm>
          <a:prstGeom prst="rect">
            <a:avLst/>
          </a:prstGeom>
          <a:noFill/>
        </p:spPr>
        <p:txBody>
          <a:bodyPr wrap="square">
            <a:spAutoFit/>
          </a:bodyPr>
          <a:lstStyle/>
          <a:p>
            <a:endParaRPr lang="en-US" dirty="0"/>
          </a:p>
          <a:p>
            <a:r>
              <a:rPr lang="en-US" dirty="0"/>
              <a:t>How many sample points (pitfalls) per transect? Consider insect biomass and identification</a:t>
            </a:r>
          </a:p>
          <a:p>
            <a:endParaRPr lang="en-US" dirty="0"/>
          </a:p>
          <a:p>
            <a:r>
              <a:rPr lang="en-US" dirty="0"/>
              <a:t>How many sampling events per site? Consider insect biomass and identification</a:t>
            </a:r>
          </a:p>
          <a:p>
            <a:endParaRPr lang="en-US" dirty="0"/>
          </a:p>
          <a:p>
            <a:r>
              <a:rPr lang="en-US" dirty="0"/>
              <a:t>Duration of sampling? </a:t>
            </a:r>
          </a:p>
          <a:p>
            <a:endParaRPr lang="en-US" dirty="0"/>
          </a:p>
          <a:p>
            <a:endParaRPr lang="en-US" dirty="0"/>
          </a:p>
          <a:p>
            <a:endParaRPr lang="en-US" dirty="0"/>
          </a:p>
        </p:txBody>
      </p:sp>
      <p:sp>
        <p:nvSpPr>
          <p:cNvPr id="15" name="Title 1">
            <a:extLst>
              <a:ext uri="{FF2B5EF4-FFF2-40B4-BE49-F238E27FC236}">
                <a16:creationId xmlns:a16="http://schemas.microsoft.com/office/drawing/2014/main" id="{5911863D-2382-1141-B1E5-BE9880FADED6}"/>
              </a:ext>
            </a:extLst>
          </p:cNvPr>
          <p:cNvSpPr txBox="1">
            <a:spLocks/>
          </p:cNvSpPr>
          <p:nvPr/>
        </p:nvSpPr>
        <p:spPr>
          <a:xfrm>
            <a:off x="119743" y="20184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Transect Idea</a:t>
            </a:r>
          </a:p>
        </p:txBody>
      </p:sp>
      <p:pic>
        <p:nvPicPr>
          <p:cNvPr id="17" name="Picture 16">
            <a:extLst>
              <a:ext uri="{FF2B5EF4-FFF2-40B4-BE49-F238E27FC236}">
                <a16:creationId xmlns:a16="http://schemas.microsoft.com/office/drawing/2014/main" id="{9816AF80-3285-F947-9B6A-05AB724BB46A}"/>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709035" y="338908"/>
            <a:ext cx="4063865" cy="2828834"/>
          </a:xfrm>
          <a:prstGeom prst="rect">
            <a:avLst/>
          </a:prstGeom>
          <a:noFill/>
          <a:ln>
            <a:noFill/>
          </a:ln>
        </p:spPr>
      </p:pic>
      <p:pic>
        <p:nvPicPr>
          <p:cNvPr id="18" name="Picture 17">
            <a:extLst>
              <a:ext uri="{FF2B5EF4-FFF2-40B4-BE49-F238E27FC236}">
                <a16:creationId xmlns:a16="http://schemas.microsoft.com/office/drawing/2014/main" id="{491AE20A-C98E-3049-B18B-A87CF0D04CFC}"/>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8296641" y="307364"/>
            <a:ext cx="2867025" cy="2867025"/>
          </a:xfrm>
          <a:prstGeom prst="rect">
            <a:avLst/>
          </a:prstGeom>
          <a:noFill/>
          <a:ln>
            <a:noFill/>
          </a:ln>
        </p:spPr>
      </p:pic>
    </p:spTree>
    <p:extLst>
      <p:ext uri="{BB962C8B-B14F-4D97-AF65-F5344CB8AC3E}">
        <p14:creationId xmlns:p14="http://schemas.microsoft.com/office/powerpoint/2010/main" val="55443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2F43C9-16A9-4072-87B2-4341D43AD50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11105"/>
          <a:stretch/>
        </p:blipFill>
        <p:spPr>
          <a:xfrm>
            <a:off x="2449286" y="-373064"/>
            <a:ext cx="10859861" cy="7176636"/>
          </a:xfrm>
          <a:prstGeom prst="rect">
            <a:avLst/>
          </a:prstGeom>
        </p:spPr>
      </p:pic>
      <p:sp>
        <p:nvSpPr>
          <p:cNvPr id="3" name="Rectangle 2">
            <a:extLst>
              <a:ext uri="{FF2B5EF4-FFF2-40B4-BE49-F238E27FC236}">
                <a16:creationId xmlns:a16="http://schemas.microsoft.com/office/drawing/2014/main" id="{56563141-06BA-40BD-A966-A70294B6BE50}"/>
              </a:ext>
            </a:extLst>
          </p:cNvPr>
          <p:cNvSpPr/>
          <p:nvPr/>
        </p:nvSpPr>
        <p:spPr>
          <a:xfrm>
            <a:off x="5832021" y="157325"/>
            <a:ext cx="832758" cy="923330"/>
          </a:xfrm>
          <a:custGeom>
            <a:avLst/>
            <a:gdLst>
              <a:gd name="connsiteX0" fmla="*/ 0 w 832758"/>
              <a:gd name="connsiteY0" fmla="*/ 0 h 923330"/>
              <a:gd name="connsiteX1" fmla="*/ 408051 w 832758"/>
              <a:gd name="connsiteY1" fmla="*/ 0 h 923330"/>
              <a:gd name="connsiteX2" fmla="*/ 832758 w 832758"/>
              <a:gd name="connsiteY2" fmla="*/ 0 h 923330"/>
              <a:gd name="connsiteX3" fmla="*/ 832758 w 832758"/>
              <a:gd name="connsiteY3" fmla="*/ 470898 h 923330"/>
              <a:gd name="connsiteX4" fmla="*/ 832758 w 832758"/>
              <a:gd name="connsiteY4" fmla="*/ 923330 h 923330"/>
              <a:gd name="connsiteX5" fmla="*/ 399724 w 832758"/>
              <a:gd name="connsiteY5" fmla="*/ 923330 h 923330"/>
              <a:gd name="connsiteX6" fmla="*/ 0 w 832758"/>
              <a:gd name="connsiteY6" fmla="*/ 923330 h 923330"/>
              <a:gd name="connsiteX7" fmla="*/ 0 w 832758"/>
              <a:gd name="connsiteY7" fmla="*/ 470898 h 923330"/>
              <a:gd name="connsiteX8" fmla="*/ 0 w 832758"/>
              <a:gd name="connsiteY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2758" h="923330" extrusionOk="0">
                <a:moveTo>
                  <a:pt x="0" y="0"/>
                </a:moveTo>
                <a:cubicBezTo>
                  <a:pt x="155150" y="221"/>
                  <a:pt x="224958" y="-4688"/>
                  <a:pt x="408051" y="0"/>
                </a:cubicBezTo>
                <a:cubicBezTo>
                  <a:pt x="591144" y="4688"/>
                  <a:pt x="641911" y="19023"/>
                  <a:pt x="832758" y="0"/>
                </a:cubicBezTo>
                <a:cubicBezTo>
                  <a:pt x="826781" y="112701"/>
                  <a:pt x="815711" y="292611"/>
                  <a:pt x="832758" y="470898"/>
                </a:cubicBezTo>
                <a:cubicBezTo>
                  <a:pt x="849805" y="649185"/>
                  <a:pt x="839147" y="788912"/>
                  <a:pt x="832758" y="923330"/>
                </a:cubicBezTo>
                <a:cubicBezTo>
                  <a:pt x="646788" y="914585"/>
                  <a:pt x="508097" y="921064"/>
                  <a:pt x="399724" y="923330"/>
                </a:cubicBezTo>
                <a:cubicBezTo>
                  <a:pt x="291351" y="925596"/>
                  <a:pt x="131128" y="906921"/>
                  <a:pt x="0" y="923330"/>
                </a:cubicBezTo>
                <a:cubicBezTo>
                  <a:pt x="-11134" y="775146"/>
                  <a:pt x="-6895" y="594398"/>
                  <a:pt x="0" y="470898"/>
                </a:cubicBezTo>
                <a:cubicBezTo>
                  <a:pt x="6895" y="347398"/>
                  <a:pt x="-9218" y="154347"/>
                  <a:pt x="0" y="0"/>
                </a:cubicBezTo>
                <a:close/>
              </a:path>
            </a:pathLst>
          </a:custGeom>
          <a:noFill/>
          <a:ln w="57150">
            <a:solidFill>
              <a:srgbClr val="00B0F0"/>
            </a:solidFill>
            <a:extLst>
              <a:ext uri="{C807C97D-BFC1-408E-A445-0C87EB9F89A2}">
                <ask:lineSketchStyleProps xmlns:ask="http://schemas.microsoft.com/office/drawing/2018/sketchyshapes" xmlns="" sd="287053097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68DDA2-1491-4BD9-9BD8-AD6648A594F8}"/>
              </a:ext>
            </a:extLst>
          </p:cNvPr>
          <p:cNvSpPr/>
          <p:nvPr/>
        </p:nvSpPr>
        <p:spPr>
          <a:xfrm>
            <a:off x="5832021" y="2959580"/>
            <a:ext cx="832758" cy="923330"/>
          </a:xfrm>
          <a:custGeom>
            <a:avLst/>
            <a:gdLst>
              <a:gd name="connsiteX0" fmla="*/ 0 w 832758"/>
              <a:gd name="connsiteY0" fmla="*/ 0 h 923330"/>
              <a:gd name="connsiteX1" fmla="*/ 408051 w 832758"/>
              <a:gd name="connsiteY1" fmla="*/ 0 h 923330"/>
              <a:gd name="connsiteX2" fmla="*/ 832758 w 832758"/>
              <a:gd name="connsiteY2" fmla="*/ 0 h 923330"/>
              <a:gd name="connsiteX3" fmla="*/ 832758 w 832758"/>
              <a:gd name="connsiteY3" fmla="*/ 470898 h 923330"/>
              <a:gd name="connsiteX4" fmla="*/ 832758 w 832758"/>
              <a:gd name="connsiteY4" fmla="*/ 923330 h 923330"/>
              <a:gd name="connsiteX5" fmla="*/ 399724 w 832758"/>
              <a:gd name="connsiteY5" fmla="*/ 923330 h 923330"/>
              <a:gd name="connsiteX6" fmla="*/ 0 w 832758"/>
              <a:gd name="connsiteY6" fmla="*/ 923330 h 923330"/>
              <a:gd name="connsiteX7" fmla="*/ 0 w 832758"/>
              <a:gd name="connsiteY7" fmla="*/ 470898 h 923330"/>
              <a:gd name="connsiteX8" fmla="*/ 0 w 832758"/>
              <a:gd name="connsiteY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2758" h="923330" extrusionOk="0">
                <a:moveTo>
                  <a:pt x="0" y="0"/>
                </a:moveTo>
                <a:cubicBezTo>
                  <a:pt x="155150" y="221"/>
                  <a:pt x="224958" y="-4688"/>
                  <a:pt x="408051" y="0"/>
                </a:cubicBezTo>
                <a:cubicBezTo>
                  <a:pt x="591144" y="4688"/>
                  <a:pt x="641911" y="19023"/>
                  <a:pt x="832758" y="0"/>
                </a:cubicBezTo>
                <a:cubicBezTo>
                  <a:pt x="826781" y="112701"/>
                  <a:pt x="815711" y="292611"/>
                  <a:pt x="832758" y="470898"/>
                </a:cubicBezTo>
                <a:cubicBezTo>
                  <a:pt x="849805" y="649185"/>
                  <a:pt x="839147" y="788912"/>
                  <a:pt x="832758" y="923330"/>
                </a:cubicBezTo>
                <a:cubicBezTo>
                  <a:pt x="646788" y="914585"/>
                  <a:pt x="508097" y="921064"/>
                  <a:pt x="399724" y="923330"/>
                </a:cubicBezTo>
                <a:cubicBezTo>
                  <a:pt x="291351" y="925596"/>
                  <a:pt x="131128" y="906921"/>
                  <a:pt x="0" y="923330"/>
                </a:cubicBezTo>
                <a:cubicBezTo>
                  <a:pt x="-11134" y="775146"/>
                  <a:pt x="-6895" y="594398"/>
                  <a:pt x="0" y="470898"/>
                </a:cubicBezTo>
                <a:cubicBezTo>
                  <a:pt x="6895" y="347398"/>
                  <a:pt x="-9218" y="154347"/>
                  <a:pt x="0" y="0"/>
                </a:cubicBezTo>
                <a:close/>
              </a:path>
            </a:pathLst>
          </a:custGeom>
          <a:noFill/>
          <a:ln w="57150">
            <a:solidFill>
              <a:srgbClr val="00B0F0"/>
            </a:solidFill>
            <a:extLst>
              <a:ext uri="{C807C97D-BFC1-408E-A445-0C87EB9F89A2}">
                <ask:lineSketchStyleProps xmlns:ask="http://schemas.microsoft.com/office/drawing/2018/sketchyshapes" xmlns="" sd="287053097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EC93BEA-8403-4229-B695-91FAC18617CA}"/>
              </a:ext>
            </a:extLst>
          </p:cNvPr>
          <p:cNvSpPr/>
          <p:nvPr/>
        </p:nvSpPr>
        <p:spPr>
          <a:xfrm>
            <a:off x="5815691" y="5787357"/>
            <a:ext cx="832758" cy="923330"/>
          </a:xfrm>
          <a:custGeom>
            <a:avLst/>
            <a:gdLst>
              <a:gd name="connsiteX0" fmla="*/ 0 w 832758"/>
              <a:gd name="connsiteY0" fmla="*/ 0 h 923330"/>
              <a:gd name="connsiteX1" fmla="*/ 408051 w 832758"/>
              <a:gd name="connsiteY1" fmla="*/ 0 h 923330"/>
              <a:gd name="connsiteX2" fmla="*/ 832758 w 832758"/>
              <a:gd name="connsiteY2" fmla="*/ 0 h 923330"/>
              <a:gd name="connsiteX3" fmla="*/ 832758 w 832758"/>
              <a:gd name="connsiteY3" fmla="*/ 470898 h 923330"/>
              <a:gd name="connsiteX4" fmla="*/ 832758 w 832758"/>
              <a:gd name="connsiteY4" fmla="*/ 923330 h 923330"/>
              <a:gd name="connsiteX5" fmla="*/ 399724 w 832758"/>
              <a:gd name="connsiteY5" fmla="*/ 923330 h 923330"/>
              <a:gd name="connsiteX6" fmla="*/ 0 w 832758"/>
              <a:gd name="connsiteY6" fmla="*/ 923330 h 923330"/>
              <a:gd name="connsiteX7" fmla="*/ 0 w 832758"/>
              <a:gd name="connsiteY7" fmla="*/ 470898 h 923330"/>
              <a:gd name="connsiteX8" fmla="*/ 0 w 832758"/>
              <a:gd name="connsiteY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2758" h="923330" extrusionOk="0">
                <a:moveTo>
                  <a:pt x="0" y="0"/>
                </a:moveTo>
                <a:cubicBezTo>
                  <a:pt x="155150" y="221"/>
                  <a:pt x="224958" y="-4688"/>
                  <a:pt x="408051" y="0"/>
                </a:cubicBezTo>
                <a:cubicBezTo>
                  <a:pt x="591144" y="4688"/>
                  <a:pt x="641911" y="19023"/>
                  <a:pt x="832758" y="0"/>
                </a:cubicBezTo>
                <a:cubicBezTo>
                  <a:pt x="826781" y="112701"/>
                  <a:pt x="815711" y="292611"/>
                  <a:pt x="832758" y="470898"/>
                </a:cubicBezTo>
                <a:cubicBezTo>
                  <a:pt x="849805" y="649185"/>
                  <a:pt x="839147" y="788912"/>
                  <a:pt x="832758" y="923330"/>
                </a:cubicBezTo>
                <a:cubicBezTo>
                  <a:pt x="646788" y="914585"/>
                  <a:pt x="508097" y="921064"/>
                  <a:pt x="399724" y="923330"/>
                </a:cubicBezTo>
                <a:cubicBezTo>
                  <a:pt x="291351" y="925596"/>
                  <a:pt x="131128" y="906921"/>
                  <a:pt x="0" y="923330"/>
                </a:cubicBezTo>
                <a:cubicBezTo>
                  <a:pt x="-11134" y="775146"/>
                  <a:pt x="-6895" y="594398"/>
                  <a:pt x="0" y="470898"/>
                </a:cubicBezTo>
                <a:cubicBezTo>
                  <a:pt x="6895" y="347398"/>
                  <a:pt x="-9218" y="154347"/>
                  <a:pt x="0" y="0"/>
                </a:cubicBezTo>
                <a:close/>
              </a:path>
            </a:pathLst>
          </a:custGeom>
          <a:noFill/>
          <a:ln w="57150">
            <a:solidFill>
              <a:srgbClr val="00B0F0"/>
            </a:solidFill>
            <a:extLst>
              <a:ext uri="{C807C97D-BFC1-408E-A445-0C87EB9F89A2}">
                <ask:lineSketchStyleProps xmlns:ask="http://schemas.microsoft.com/office/drawing/2018/sketchyshapes" xmlns="" sd="287053097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645BCD-214B-4335-8B5D-BBD8CFB634A7}"/>
              </a:ext>
            </a:extLst>
          </p:cNvPr>
          <p:cNvSpPr/>
          <p:nvPr/>
        </p:nvSpPr>
        <p:spPr>
          <a:xfrm>
            <a:off x="6825343" y="3314700"/>
            <a:ext cx="5211533" cy="3402307"/>
          </a:xfrm>
          <a:custGeom>
            <a:avLst/>
            <a:gdLst>
              <a:gd name="connsiteX0" fmla="*/ 0 w 5211533"/>
              <a:gd name="connsiteY0" fmla="*/ 0 h 3402307"/>
              <a:gd name="connsiteX1" fmla="*/ 599326 w 5211533"/>
              <a:gd name="connsiteY1" fmla="*/ 0 h 3402307"/>
              <a:gd name="connsiteX2" fmla="*/ 1146537 w 5211533"/>
              <a:gd name="connsiteY2" fmla="*/ 0 h 3402307"/>
              <a:gd name="connsiteX3" fmla="*/ 1850094 w 5211533"/>
              <a:gd name="connsiteY3" fmla="*/ 0 h 3402307"/>
              <a:gd name="connsiteX4" fmla="*/ 2397305 w 5211533"/>
              <a:gd name="connsiteY4" fmla="*/ 0 h 3402307"/>
              <a:gd name="connsiteX5" fmla="*/ 3048747 w 5211533"/>
              <a:gd name="connsiteY5" fmla="*/ 0 h 3402307"/>
              <a:gd name="connsiteX6" fmla="*/ 3752304 w 5211533"/>
              <a:gd name="connsiteY6" fmla="*/ 0 h 3402307"/>
              <a:gd name="connsiteX7" fmla="*/ 4455861 w 5211533"/>
              <a:gd name="connsiteY7" fmla="*/ 0 h 3402307"/>
              <a:gd name="connsiteX8" fmla="*/ 5211533 w 5211533"/>
              <a:gd name="connsiteY8" fmla="*/ 0 h 3402307"/>
              <a:gd name="connsiteX9" fmla="*/ 5211533 w 5211533"/>
              <a:gd name="connsiteY9" fmla="*/ 612415 h 3402307"/>
              <a:gd name="connsiteX10" fmla="*/ 5211533 w 5211533"/>
              <a:gd name="connsiteY10" fmla="*/ 1190807 h 3402307"/>
              <a:gd name="connsiteX11" fmla="*/ 5211533 w 5211533"/>
              <a:gd name="connsiteY11" fmla="*/ 1837246 h 3402307"/>
              <a:gd name="connsiteX12" fmla="*/ 5211533 w 5211533"/>
              <a:gd name="connsiteY12" fmla="*/ 2585753 h 3402307"/>
              <a:gd name="connsiteX13" fmla="*/ 5211533 w 5211533"/>
              <a:gd name="connsiteY13" fmla="*/ 3402307 h 3402307"/>
              <a:gd name="connsiteX14" fmla="*/ 4664322 w 5211533"/>
              <a:gd name="connsiteY14" fmla="*/ 3402307 h 3402307"/>
              <a:gd name="connsiteX15" fmla="*/ 4012880 w 5211533"/>
              <a:gd name="connsiteY15" fmla="*/ 3402307 h 3402307"/>
              <a:gd name="connsiteX16" fmla="*/ 3309323 w 5211533"/>
              <a:gd name="connsiteY16" fmla="*/ 3402307 h 3402307"/>
              <a:gd name="connsiteX17" fmla="*/ 2814228 w 5211533"/>
              <a:gd name="connsiteY17" fmla="*/ 3402307 h 3402307"/>
              <a:gd name="connsiteX18" fmla="*/ 2110671 w 5211533"/>
              <a:gd name="connsiteY18" fmla="*/ 3402307 h 3402307"/>
              <a:gd name="connsiteX19" fmla="*/ 1407114 w 5211533"/>
              <a:gd name="connsiteY19" fmla="*/ 3402307 h 3402307"/>
              <a:gd name="connsiteX20" fmla="*/ 755672 w 5211533"/>
              <a:gd name="connsiteY20" fmla="*/ 3402307 h 3402307"/>
              <a:gd name="connsiteX21" fmla="*/ 0 w 5211533"/>
              <a:gd name="connsiteY21" fmla="*/ 3402307 h 3402307"/>
              <a:gd name="connsiteX22" fmla="*/ 0 w 5211533"/>
              <a:gd name="connsiteY22" fmla="*/ 2823915 h 3402307"/>
              <a:gd name="connsiteX23" fmla="*/ 0 w 5211533"/>
              <a:gd name="connsiteY23" fmla="*/ 2245523 h 3402307"/>
              <a:gd name="connsiteX24" fmla="*/ 0 w 5211533"/>
              <a:gd name="connsiteY24" fmla="*/ 1565061 h 3402307"/>
              <a:gd name="connsiteX25" fmla="*/ 0 w 5211533"/>
              <a:gd name="connsiteY25" fmla="*/ 986669 h 3402307"/>
              <a:gd name="connsiteX26" fmla="*/ 0 w 5211533"/>
              <a:gd name="connsiteY26" fmla="*/ 0 h 340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11533" h="3402307" extrusionOk="0">
                <a:moveTo>
                  <a:pt x="0" y="0"/>
                </a:moveTo>
                <a:cubicBezTo>
                  <a:pt x="186379" y="-16657"/>
                  <a:pt x="475957" y="17076"/>
                  <a:pt x="599326" y="0"/>
                </a:cubicBezTo>
                <a:cubicBezTo>
                  <a:pt x="722695" y="-17076"/>
                  <a:pt x="911424" y="16582"/>
                  <a:pt x="1146537" y="0"/>
                </a:cubicBezTo>
                <a:cubicBezTo>
                  <a:pt x="1381650" y="-16582"/>
                  <a:pt x="1549341" y="33811"/>
                  <a:pt x="1850094" y="0"/>
                </a:cubicBezTo>
                <a:cubicBezTo>
                  <a:pt x="2150847" y="-33811"/>
                  <a:pt x="2186756" y="25033"/>
                  <a:pt x="2397305" y="0"/>
                </a:cubicBezTo>
                <a:cubicBezTo>
                  <a:pt x="2607854" y="-25033"/>
                  <a:pt x="2893374" y="-26287"/>
                  <a:pt x="3048747" y="0"/>
                </a:cubicBezTo>
                <a:cubicBezTo>
                  <a:pt x="3204120" y="26287"/>
                  <a:pt x="3580640" y="30512"/>
                  <a:pt x="3752304" y="0"/>
                </a:cubicBezTo>
                <a:cubicBezTo>
                  <a:pt x="3923968" y="-30512"/>
                  <a:pt x="4294187" y="6020"/>
                  <a:pt x="4455861" y="0"/>
                </a:cubicBezTo>
                <a:cubicBezTo>
                  <a:pt x="4617535" y="-6020"/>
                  <a:pt x="4869291" y="33307"/>
                  <a:pt x="5211533" y="0"/>
                </a:cubicBezTo>
                <a:cubicBezTo>
                  <a:pt x="5226635" y="249315"/>
                  <a:pt x="5196373" y="463874"/>
                  <a:pt x="5211533" y="612415"/>
                </a:cubicBezTo>
                <a:cubicBezTo>
                  <a:pt x="5226693" y="760957"/>
                  <a:pt x="5209224" y="1014351"/>
                  <a:pt x="5211533" y="1190807"/>
                </a:cubicBezTo>
                <a:cubicBezTo>
                  <a:pt x="5213842" y="1367263"/>
                  <a:pt x="5221890" y="1604636"/>
                  <a:pt x="5211533" y="1837246"/>
                </a:cubicBezTo>
                <a:cubicBezTo>
                  <a:pt x="5201176" y="2069856"/>
                  <a:pt x="5244399" y="2332544"/>
                  <a:pt x="5211533" y="2585753"/>
                </a:cubicBezTo>
                <a:cubicBezTo>
                  <a:pt x="5178667" y="2838962"/>
                  <a:pt x="5236719" y="2994109"/>
                  <a:pt x="5211533" y="3402307"/>
                </a:cubicBezTo>
                <a:cubicBezTo>
                  <a:pt x="4998199" y="3421045"/>
                  <a:pt x="4872409" y="3403405"/>
                  <a:pt x="4664322" y="3402307"/>
                </a:cubicBezTo>
                <a:cubicBezTo>
                  <a:pt x="4456235" y="3401209"/>
                  <a:pt x="4335679" y="3418034"/>
                  <a:pt x="4012880" y="3402307"/>
                </a:cubicBezTo>
                <a:cubicBezTo>
                  <a:pt x="3690081" y="3386580"/>
                  <a:pt x="3450462" y="3379346"/>
                  <a:pt x="3309323" y="3402307"/>
                </a:cubicBezTo>
                <a:cubicBezTo>
                  <a:pt x="3168184" y="3425268"/>
                  <a:pt x="3021400" y="3409265"/>
                  <a:pt x="2814228" y="3402307"/>
                </a:cubicBezTo>
                <a:cubicBezTo>
                  <a:pt x="2607057" y="3395349"/>
                  <a:pt x="2333050" y="3378127"/>
                  <a:pt x="2110671" y="3402307"/>
                </a:cubicBezTo>
                <a:cubicBezTo>
                  <a:pt x="1888292" y="3426487"/>
                  <a:pt x="1614045" y="3374015"/>
                  <a:pt x="1407114" y="3402307"/>
                </a:cubicBezTo>
                <a:cubicBezTo>
                  <a:pt x="1200183" y="3430599"/>
                  <a:pt x="915604" y="3406687"/>
                  <a:pt x="755672" y="3402307"/>
                </a:cubicBezTo>
                <a:cubicBezTo>
                  <a:pt x="595740" y="3397927"/>
                  <a:pt x="328510" y="3376325"/>
                  <a:pt x="0" y="3402307"/>
                </a:cubicBezTo>
                <a:cubicBezTo>
                  <a:pt x="6032" y="3129071"/>
                  <a:pt x="8117" y="3070834"/>
                  <a:pt x="0" y="2823915"/>
                </a:cubicBezTo>
                <a:cubicBezTo>
                  <a:pt x="-8117" y="2576996"/>
                  <a:pt x="-14077" y="2367797"/>
                  <a:pt x="0" y="2245523"/>
                </a:cubicBezTo>
                <a:cubicBezTo>
                  <a:pt x="14077" y="2123249"/>
                  <a:pt x="11034" y="1887552"/>
                  <a:pt x="0" y="1565061"/>
                </a:cubicBezTo>
                <a:cubicBezTo>
                  <a:pt x="-11034" y="1242570"/>
                  <a:pt x="-5330" y="1136442"/>
                  <a:pt x="0" y="986669"/>
                </a:cubicBezTo>
                <a:cubicBezTo>
                  <a:pt x="5330" y="836896"/>
                  <a:pt x="36568" y="197745"/>
                  <a:pt x="0" y="0"/>
                </a:cubicBezTo>
                <a:close/>
              </a:path>
            </a:pathLst>
          </a:custGeom>
          <a:noFill/>
          <a:ln w="57150">
            <a:solidFill>
              <a:srgbClr val="00B0F0"/>
            </a:solidFill>
            <a:extLst>
              <a:ext uri="{C807C97D-BFC1-408E-A445-0C87EB9F89A2}">
                <ask:lineSketchStyleProps xmlns:ask="http://schemas.microsoft.com/office/drawing/2018/sketchyshapes" xmlns="" sd="287053097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Plot-based or Quadrat Techniques">
            <a:extLst>
              <a:ext uri="{FF2B5EF4-FFF2-40B4-BE49-F238E27FC236}">
                <a16:creationId xmlns:a16="http://schemas.microsoft.com/office/drawing/2014/main" id="{B4A937BD-45F7-49DD-8568-BCDC19158104}"/>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r="-3" b="-3"/>
          <a:stretch/>
        </p:blipFill>
        <p:spPr bwMode="auto">
          <a:xfrm>
            <a:off x="7584618" y="3445329"/>
            <a:ext cx="4269924" cy="30683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34A1882-CAD2-A44C-AAD5-BBAEDC73F30D}"/>
              </a:ext>
            </a:extLst>
          </p:cNvPr>
          <p:cNvSpPr txBox="1"/>
          <p:nvPr/>
        </p:nvSpPr>
        <p:spPr>
          <a:xfrm>
            <a:off x="201387" y="612844"/>
            <a:ext cx="2770414" cy="1754326"/>
          </a:xfrm>
          <a:prstGeom prst="rect">
            <a:avLst/>
          </a:prstGeom>
          <a:noFill/>
        </p:spPr>
        <p:txBody>
          <a:bodyPr wrap="square">
            <a:spAutoFit/>
          </a:bodyPr>
          <a:lstStyle/>
          <a:p>
            <a:endParaRPr lang="en-US" dirty="0"/>
          </a:p>
          <a:p>
            <a:r>
              <a:rPr lang="en-US" dirty="0"/>
              <a:t>What environmental factors should be examined? How often? </a:t>
            </a:r>
          </a:p>
          <a:p>
            <a:endParaRPr lang="en-US" dirty="0"/>
          </a:p>
          <a:p>
            <a:endParaRPr lang="en-US" dirty="0"/>
          </a:p>
        </p:txBody>
      </p:sp>
      <p:sp>
        <p:nvSpPr>
          <p:cNvPr id="16" name="Title 1">
            <a:extLst>
              <a:ext uri="{FF2B5EF4-FFF2-40B4-BE49-F238E27FC236}">
                <a16:creationId xmlns:a16="http://schemas.microsoft.com/office/drawing/2014/main" id="{D4421CA4-66FE-B346-9D3A-E245AF7D876E}"/>
              </a:ext>
            </a:extLst>
          </p:cNvPr>
          <p:cNvSpPr txBox="1">
            <a:spLocks/>
          </p:cNvSpPr>
          <p:nvPr/>
        </p:nvSpPr>
        <p:spPr>
          <a:xfrm>
            <a:off x="119743" y="20184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Transect Idea</a:t>
            </a:r>
          </a:p>
        </p:txBody>
      </p:sp>
    </p:spTree>
    <p:extLst>
      <p:ext uri="{BB962C8B-B14F-4D97-AF65-F5344CB8AC3E}">
        <p14:creationId xmlns:p14="http://schemas.microsoft.com/office/powerpoint/2010/main" val="167950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132BD7-33DD-CA4E-9497-65EA58BFC9A8}"/>
              </a:ext>
            </a:extLst>
          </p:cNvPr>
          <p:cNvSpPr txBox="1"/>
          <p:nvPr/>
        </p:nvSpPr>
        <p:spPr>
          <a:xfrm>
            <a:off x="201387" y="612844"/>
            <a:ext cx="2770414" cy="4801314"/>
          </a:xfrm>
          <a:prstGeom prst="rect">
            <a:avLst/>
          </a:prstGeom>
          <a:noFill/>
        </p:spPr>
        <p:txBody>
          <a:bodyPr wrap="square">
            <a:spAutoFit/>
          </a:bodyPr>
          <a:lstStyle/>
          <a:p>
            <a:endParaRPr lang="en-US" dirty="0"/>
          </a:p>
          <a:p>
            <a:r>
              <a:rPr lang="en-US" dirty="0"/>
              <a:t>How do we define “dung beetles”?</a:t>
            </a:r>
          </a:p>
          <a:p>
            <a:endParaRPr lang="en-US" dirty="0"/>
          </a:p>
          <a:p>
            <a:r>
              <a:rPr lang="en-US" dirty="0" err="1"/>
              <a:t>Scarabaeinae</a:t>
            </a:r>
            <a:endParaRPr lang="en-US" dirty="0"/>
          </a:p>
          <a:p>
            <a:r>
              <a:rPr lang="en-US" dirty="0"/>
              <a:t>Or </a:t>
            </a:r>
          </a:p>
          <a:p>
            <a:r>
              <a:rPr lang="en-US" dirty="0" err="1"/>
              <a:t>Scarabaeinae+Aphodiinae</a:t>
            </a:r>
            <a:endParaRPr lang="en-US" dirty="0"/>
          </a:p>
          <a:p>
            <a:r>
              <a:rPr lang="en-US" dirty="0"/>
              <a:t>Or </a:t>
            </a:r>
          </a:p>
          <a:p>
            <a:r>
              <a:rPr lang="en-US" dirty="0" err="1"/>
              <a:t>Scarabaeinae+Geotrupinae</a:t>
            </a:r>
            <a:endParaRPr lang="en-US" dirty="0"/>
          </a:p>
          <a:p>
            <a:endParaRPr lang="en-US" dirty="0"/>
          </a:p>
          <a:p>
            <a:r>
              <a:rPr lang="en-US" dirty="0"/>
              <a:t>What about by-catch? Save or delete?</a:t>
            </a:r>
          </a:p>
          <a:p>
            <a:endParaRPr lang="en-US" dirty="0"/>
          </a:p>
          <a:p>
            <a:r>
              <a:rPr lang="en-US" dirty="0"/>
              <a:t>Vouchers/repeatability</a:t>
            </a:r>
          </a:p>
          <a:p>
            <a:endParaRPr lang="en-US" dirty="0"/>
          </a:p>
          <a:p>
            <a:endParaRPr lang="en-US" dirty="0"/>
          </a:p>
          <a:p>
            <a:endParaRPr lang="en-US" dirty="0"/>
          </a:p>
        </p:txBody>
      </p:sp>
      <p:sp>
        <p:nvSpPr>
          <p:cNvPr id="3" name="Title 1">
            <a:extLst>
              <a:ext uri="{FF2B5EF4-FFF2-40B4-BE49-F238E27FC236}">
                <a16:creationId xmlns:a16="http://schemas.microsoft.com/office/drawing/2014/main" id="{D34FB164-91D1-4B40-908F-D9EE48909E7E}"/>
              </a:ext>
            </a:extLst>
          </p:cNvPr>
          <p:cNvSpPr txBox="1">
            <a:spLocks/>
          </p:cNvSpPr>
          <p:nvPr/>
        </p:nvSpPr>
        <p:spPr>
          <a:xfrm>
            <a:off x="119743" y="20184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Insect Processing</a:t>
            </a:r>
          </a:p>
        </p:txBody>
      </p:sp>
      <p:pic>
        <p:nvPicPr>
          <p:cNvPr id="4" name="Picture 3" descr="A plate of food&#10;&#10;Description automatically generated">
            <a:extLst>
              <a:ext uri="{FF2B5EF4-FFF2-40B4-BE49-F238E27FC236}">
                <a16:creationId xmlns:a16="http://schemas.microsoft.com/office/drawing/2014/main" id="{EBF814E2-A30D-E848-8DA9-3AF151167B7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99625" y="921240"/>
            <a:ext cx="7523279" cy="5015519"/>
          </a:xfrm>
          <a:prstGeom prst="rect">
            <a:avLst/>
          </a:prstGeom>
        </p:spPr>
      </p:pic>
    </p:spTree>
    <p:extLst>
      <p:ext uri="{BB962C8B-B14F-4D97-AF65-F5344CB8AC3E}">
        <p14:creationId xmlns:p14="http://schemas.microsoft.com/office/powerpoint/2010/main" val="1951997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EE99031-A410-4ABF-B330-5ED52D76FE81}"/>
              </a:ext>
            </a:extLst>
          </p:cNvPr>
          <p:cNvSpPr txBox="1"/>
          <p:nvPr/>
        </p:nvSpPr>
        <p:spPr>
          <a:xfrm>
            <a:off x="2929037" y="175934"/>
            <a:ext cx="6333925" cy="461665"/>
          </a:xfrm>
          <a:prstGeom prst="rect">
            <a:avLst/>
          </a:prstGeom>
          <a:noFill/>
        </p:spPr>
        <p:txBody>
          <a:bodyPr wrap="square" rtlCol="0">
            <a:spAutoFit/>
          </a:bodyPr>
          <a:lstStyle/>
          <a:p>
            <a:pPr algn="ctr"/>
            <a:r>
              <a:rPr lang="en-US" sz="2400" b="1" dirty="0"/>
              <a:t>Diversity and Abundance</a:t>
            </a:r>
          </a:p>
        </p:txBody>
      </p:sp>
      <p:sp>
        <p:nvSpPr>
          <p:cNvPr id="24" name="TextBox 23">
            <a:extLst>
              <a:ext uri="{FF2B5EF4-FFF2-40B4-BE49-F238E27FC236}">
                <a16:creationId xmlns:a16="http://schemas.microsoft.com/office/drawing/2014/main" id="{38A66DD1-4200-4C9C-91D5-1625FE787AFF}"/>
              </a:ext>
            </a:extLst>
          </p:cNvPr>
          <p:cNvSpPr txBox="1"/>
          <p:nvPr/>
        </p:nvSpPr>
        <p:spPr>
          <a:xfrm>
            <a:off x="3265133" y="867984"/>
            <a:ext cx="6171944" cy="923330"/>
          </a:xfrm>
          <a:prstGeom prst="rect">
            <a:avLst/>
          </a:prstGeom>
          <a:noFill/>
        </p:spPr>
        <p:txBody>
          <a:bodyPr wrap="square" rtlCol="0">
            <a:spAutoFit/>
          </a:bodyPr>
          <a:lstStyle/>
          <a:p>
            <a:endParaRPr lang="en-US" dirty="0"/>
          </a:p>
          <a:p>
            <a:endParaRPr lang="en-US" b="1" dirty="0"/>
          </a:p>
          <a:p>
            <a:endParaRPr lang="en-US" b="1" dirty="0"/>
          </a:p>
        </p:txBody>
      </p:sp>
      <p:pic>
        <p:nvPicPr>
          <p:cNvPr id="26" name="Picture 25">
            <a:extLst>
              <a:ext uri="{FF2B5EF4-FFF2-40B4-BE49-F238E27FC236}">
                <a16:creationId xmlns:a16="http://schemas.microsoft.com/office/drawing/2014/main" id="{2ED30BCE-551F-4998-B45F-69C056769092}"/>
              </a:ext>
            </a:extLst>
          </p:cNvPr>
          <p:cNvPicPr>
            <a:picLocks noChangeAspect="1"/>
          </p:cNvPicPr>
          <p:nvPr/>
        </p:nvPicPr>
        <p:blipFill>
          <a:blip r:embed="rId3"/>
          <a:stretch>
            <a:fillRect/>
          </a:stretch>
        </p:blipFill>
        <p:spPr>
          <a:xfrm>
            <a:off x="1089584" y="2062152"/>
            <a:ext cx="9812238" cy="2023774"/>
          </a:xfrm>
          <a:prstGeom prst="rect">
            <a:avLst/>
          </a:prstGeom>
        </p:spPr>
      </p:pic>
      <p:sp>
        <p:nvSpPr>
          <p:cNvPr id="27" name="TextBox 26">
            <a:extLst>
              <a:ext uri="{FF2B5EF4-FFF2-40B4-BE49-F238E27FC236}">
                <a16:creationId xmlns:a16="http://schemas.microsoft.com/office/drawing/2014/main" id="{2C5F048C-DC40-408A-B4C9-A097A2DCEC37}"/>
              </a:ext>
            </a:extLst>
          </p:cNvPr>
          <p:cNvSpPr txBox="1"/>
          <p:nvPr/>
        </p:nvSpPr>
        <p:spPr>
          <a:xfrm>
            <a:off x="3589493" y="1051200"/>
            <a:ext cx="4914139" cy="1200329"/>
          </a:xfrm>
          <a:prstGeom prst="rect">
            <a:avLst/>
          </a:prstGeom>
          <a:noFill/>
        </p:spPr>
        <p:txBody>
          <a:bodyPr wrap="square" rtlCol="0">
            <a:spAutoFit/>
          </a:bodyPr>
          <a:lstStyle/>
          <a:p>
            <a:pPr algn="ctr"/>
            <a:r>
              <a:rPr lang="en-US" b="1" dirty="0">
                <a:solidFill>
                  <a:srgbClr val="F28E2B"/>
                </a:solidFill>
              </a:rPr>
              <a:t>~227,000 beetles </a:t>
            </a:r>
            <a:r>
              <a:rPr lang="en-US" b="1" dirty="0"/>
              <a:t>representing </a:t>
            </a:r>
            <a:r>
              <a:rPr lang="en-US" b="1" dirty="0">
                <a:solidFill>
                  <a:srgbClr val="F28E2B"/>
                </a:solidFill>
              </a:rPr>
              <a:t>18</a:t>
            </a:r>
            <a:r>
              <a:rPr lang="en-US" b="1" dirty="0"/>
              <a:t> total species </a:t>
            </a:r>
            <a:endParaRPr lang="en-US" dirty="0"/>
          </a:p>
          <a:p>
            <a:endParaRPr lang="en-US" b="1" dirty="0"/>
          </a:p>
          <a:p>
            <a:endParaRPr lang="en-US" b="1" dirty="0"/>
          </a:p>
        </p:txBody>
      </p:sp>
      <p:pic>
        <p:nvPicPr>
          <p:cNvPr id="29" name="Picture 28">
            <a:extLst>
              <a:ext uri="{FF2B5EF4-FFF2-40B4-BE49-F238E27FC236}">
                <a16:creationId xmlns:a16="http://schemas.microsoft.com/office/drawing/2014/main" id="{E9D8954D-F09F-415F-8B7D-8BC155F693E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65906" y="4499527"/>
            <a:ext cx="5498926" cy="2285079"/>
          </a:xfrm>
          <a:prstGeom prst="rect">
            <a:avLst/>
          </a:prstGeom>
        </p:spPr>
      </p:pic>
      <p:pic>
        <p:nvPicPr>
          <p:cNvPr id="30" name="Picture 29">
            <a:extLst>
              <a:ext uri="{FF2B5EF4-FFF2-40B4-BE49-F238E27FC236}">
                <a16:creationId xmlns:a16="http://schemas.microsoft.com/office/drawing/2014/main" id="{5A00238A-1398-4D4D-B6C5-4834D451D32F}"/>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270114" y="4447515"/>
            <a:ext cx="4751539" cy="2234551"/>
          </a:xfrm>
          <a:prstGeom prst="rect">
            <a:avLst/>
          </a:prstGeom>
        </p:spPr>
      </p:pic>
      <p:pic>
        <p:nvPicPr>
          <p:cNvPr id="28" name="Picture 27">
            <a:extLst>
              <a:ext uri="{FF2B5EF4-FFF2-40B4-BE49-F238E27FC236}">
                <a16:creationId xmlns:a16="http://schemas.microsoft.com/office/drawing/2014/main" id="{D67A9EE7-E768-42C3-9647-511DF2A53EE7}"/>
              </a:ext>
            </a:extLst>
          </p:cNvPr>
          <p:cNvPicPr>
            <a:picLocks noChangeAspect="1"/>
          </p:cNvPicPr>
          <p:nvPr/>
        </p:nvPicPr>
        <p:blipFill>
          <a:blip r:embed="rId6"/>
          <a:stretch>
            <a:fillRect/>
          </a:stretch>
        </p:blipFill>
        <p:spPr>
          <a:xfrm>
            <a:off x="-100208" y="-148368"/>
            <a:ext cx="12292208" cy="7006368"/>
          </a:xfrm>
          <a:prstGeom prst="rect">
            <a:avLst/>
          </a:prstGeom>
        </p:spPr>
      </p:pic>
      <p:pic>
        <p:nvPicPr>
          <p:cNvPr id="31" name="Picture 4" descr="BG2724 E6704-6 - Digitonthophagus gazella - male">
            <a:extLst>
              <a:ext uri="{FF2B5EF4-FFF2-40B4-BE49-F238E27FC236}">
                <a16:creationId xmlns:a16="http://schemas.microsoft.com/office/drawing/2014/main" id="{6B4C12BF-1D34-4CD8-B42E-A3D8F6DE18D6}"/>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7679" b="94286" l="5159" r="91270">
                        <a14:foregroundMark x1="18030" y1="17046" x2="21825" y2="17679"/>
                        <a14:foregroundMark x1="82540" y1="7679" x2="74405" y2="13036"/>
                        <a14:foregroundMark x1="79960" y1="13929" x2="74206" y2="15357"/>
                        <a14:foregroundMark x1="82937" y1="17500" x2="75992" y2="20714"/>
                        <a14:foregroundMark x1="90959" y1="51041" x2="91270" y2="48929"/>
                        <a14:foregroundMark x1="89484" y1="61071" x2="90725" y2="52634"/>
                        <a14:foregroundMark x1="68254" y1="92679" x2="77381" y2="83214"/>
                        <a14:foregroundMark x1="5357" y1="58929" x2="13095" y2="59107"/>
                        <a14:foregroundMark x1="62500" y1="94286" x2="68452" y2="93393"/>
                        <a14:foregroundMark x1="28571" y1="87679" x2="34524" y2="90357"/>
                        <a14:backgroundMark x1="14087" y1="65893" x2="21032" y2="55714"/>
                        <a14:backgroundMark x1="25992" y1="78214" x2="32835" y2="85507"/>
                        <a14:backgroundMark x1="90278" y1="49821" x2="88492" y2="49107"/>
                        <a14:backgroundMark x1="18452" y1="17679" x2="11905" y2="17143"/>
                      </a14:backgroundRemoval>
                    </a14:imgEffect>
                    <a14:imgEffect>
                      <a14:saturation sat="200000"/>
                    </a14:imgEffect>
                  </a14:imgLayer>
                </a14:imgProps>
              </a:ext>
              <a:ext uri="{28A0092B-C50C-407E-A947-70E740481C1C}">
                <a14:useLocalDpi xmlns:a14="http://schemas.microsoft.com/office/drawing/2010/main"/>
              </a:ext>
            </a:extLst>
          </a:blip>
          <a:srcRect/>
          <a:stretch>
            <a:fillRect/>
          </a:stretch>
        </p:blipFill>
        <p:spPr bwMode="auto">
          <a:xfrm rot="1297111">
            <a:off x="7152163" y="888076"/>
            <a:ext cx="2177936" cy="2419929"/>
          </a:xfrm>
          <a:prstGeom prst="rect">
            <a:avLst/>
          </a:prstGeom>
          <a:noFill/>
          <a:effectLst>
            <a:glow rad="101600">
              <a:schemeClr val="bg1">
                <a:alpha val="60000"/>
              </a:schemeClr>
            </a:glow>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6AE47C6-5C2F-4641-8CB8-291FEAC99A18}"/>
              </a:ext>
            </a:extLst>
          </p:cNvPr>
          <p:cNvSpPr txBox="1"/>
          <p:nvPr/>
        </p:nvSpPr>
        <p:spPr>
          <a:xfrm>
            <a:off x="9116002" y="2718629"/>
            <a:ext cx="2346652" cy="3139321"/>
          </a:xfrm>
          <a:prstGeom prst="rect">
            <a:avLst/>
          </a:prstGeom>
          <a:solidFill>
            <a:schemeClr val="bg1"/>
          </a:solidFill>
        </p:spPr>
        <p:txBody>
          <a:bodyPr wrap="square" rtlCol="0">
            <a:spAutoFit/>
          </a:bodyPr>
          <a:lstStyle/>
          <a:p>
            <a:r>
              <a:rPr lang="en-US" b="1" i="1" dirty="0" err="1"/>
              <a:t>Digitonthophagus</a:t>
            </a:r>
            <a:r>
              <a:rPr lang="en-US" b="1" i="1" dirty="0"/>
              <a:t> gazella</a:t>
            </a:r>
          </a:p>
          <a:p>
            <a:endParaRPr lang="en-US" b="1" i="1" dirty="0"/>
          </a:p>
          <a:p>
            <a:endParaRPr lang="en-US" b="1" i="1" dirty="0"/>
          </a:p>
          <a:p>
            <a:endParaRPr lang="en-US" b="1" i="1" dirty="0"/>
          </a:p>
          <a:p>
            <a:endParaRPr lang="en-US" b="1" i="1" dirty="0"/>
          </a:p>
          <a:p>
            <a:endParaRPr lang="en-US" b="1" i="1" dirty="0"/>
          </a:p>
          <a:p>
            <a:endParaRPr lang="en-US" b="1" i="1" dirty="0"/>
          </a:p>
          <a:p>
            <a:endParaRPr lang="en-US" b="1" i="1" dirty="0"/>
          </a:p>
          <a:p>
            <a:endParaRPr lang="en-US" b="1" i="1" dirty="0"/>
          </a:p>
          <a:p>
            <a:endParaRPr lang="en-US" b="1" i="1" dirty="0"/>
          </a:p>
        </p:txBody>
      </p:sp>
      <p:sp>
        <p:nvSpPr>
          <p:cNvPr id="2" name="Rectangle 1">
            <a:extLst>
              <a:ext uri="{FF2B5EF4-FFF2-40B4-BE49-F238E27FC236}">
                <a16:creationId xmlns:a16="http://schemas.microsoft.com/office/drawing/2014/main" id="{22A066B6-E3EE-754A-A5A2-4A59DE16D4EF}"/>
              </a:ext>
            </a:extLst>
          </p:cNvPr>
          <p:cNvSpPr/>
          <p:nvPr/>
        </p:nvSpPr>
        <p:spPr>
          <a:xfrm>
            <a:off x="179083" y="5732352"/>
            <a:ext cx="4945811" cy="954107"/>
          </a:xfrm>
          <a:prstGeom prst="rect">
            <a:avLst/>
          </a:prstGeom>
        </p:spPr>
        <p:txBody>
          <a:bodyPr wrap="square">
            <a:spAutoFit/>
          </a:bodyPr>
          <a:lstStyle/>
          <a:p>
            <a:r>
              <a:rPr lang="en-US" sz="2800" b="1" dirty="0"/>
              <a:t>Bimodal phenology in Kansas Red Hills (May and September) </a:t>
            </a:r>
          </a:p>
        </p:txBody>
      </p:sp>
    </p:spTree>
    <p:extLst>
      <p:ext uri="{BB962C8B-B14F-4D97-AF65-F5344CB8AC3E}">
        <p14:creationId xmlns:p14="http://schemas.microsoft.com/office/powerpoint/2010/main" val="3538017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7AA2CD-63B7-4E39-8948-1D8FBCF2CDF5}"/>
              </a:ext>
            </a:extLst>
          </p:cNvPr>
          <p:cNvPicPr>
            <a:picLocks noChangeAspect="1"/>
          </p:cNvPicPr>
          <p:nvPr/>
        </p:nvPicPr>
        <p:blipFill>
          <a:blip r:embed="rId3"/>
          <a:stretch>
            <a:fillRect/>
          </a:stretch>
        </p:blipFill>
        <p:spPr>
          <a:xfrm>
            <a:off x="1736193" y="1468937"/>
            <a:ext cx="8915556" cy="4380792"/>
          </a:xfrm>
          <a:prstGeom prst="rect">
            <a:avLst/>
          </a:prstGeom>
        </p:spPr>
      </p:pic>
      <p:pic>
        <p:nvPicPr>
          <p:cNvPr id="8" name="Picture 7">
            <a:extLst>
              <a:ext uri="{FF2B5EF4-FFF2-40B4-BE49-F238E27FC236}">
                <a16:creationId xmlns:a16="http://schemas.microsoft.com/office/drawing/2014/main" id="{8D38BEEC-B302-4E35-9AAE-315761187133}"/>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backgroundRemoval t="9907" b="89720" l="5188" r="90698">
                        <a14:foregroundMark x1="23614" y1="51402" x2="11091" y2="20187"/>
                        <a14:foregroundMark x1="11091" y1="20187" x2="25045" y2="11776"/>
                        <a14:foregroundMark x1="25045" y1="11776" x2="39177" y2="18879"/>
                        <a14:foregroundMark x1="39177" y1="18879" x2="45081" y2="28598"/>
                        <a14:foregroundMark x1="28980" y1="16822" x2="11628" y2="14579"/>
                        <a14:foregroundMark x1="11628" y1="14579" x2="11628" y2="21682"/>
                        <a14:foregroundMark x1="22540" y1="11402" x2="6440" y2="16075"/>
                        <a14:foregroundMark x1="6440" y1="16075" x2="5367" y2="12897"/>
                        <a14:foregroundMark x1="29338" y1="13645" x2="18784" y2="13645"/>
                        <a14:foregroundMark x1="26476" y1="58879" x2="18962" y2="73084"/>
                        <a14:foregroundMark x1="18962" y1="73084" x2="30948" y2="83738"/>
                        <a14:foregroundMark x1="30948" y1="83738" x2="66547" y2="91402"/>
                        <a14:foregroundMark x1="66547" y1="91402" x2="83005" y2="86916"/>
                        <a14:foregroundMark x1="83005" y1="86916" x2="90698" y2="69346"/>
                        <a14:foregroundMark x1="90698" y1="69346" x2="75850" y2="36449"/>
                      </a14:backgroundRemoval>
                    </a14:imgEffect>
                  </a14:imgLayer>
                </a14:imgProps>
              </a:ext>
              <a:ext uri="{28A0092B-C50C-407E-A947-70E740481C1C}">
                <a14:useLocalDpi xmlns:a14="http://schemas.microsoft.com/office/drawing/2010/main"/>
              </a:ext>
            </a:extLst>
          </a:blip>
          <a:srcRect/>
          <a:stretch/>
        </p:blipFill>
        <p:spPr>
          <a:xfrm flipH="1">
            <a:off x="-260605" y="4212770"/>
            <a:ext cx="2949698" cy="2819401"/>
          </a:xfrm>
          <a:prstGeom prst="rect">
            <a:avLst/>
          </a:prstGeom>
        </p:spPr>
      </p:pic>
      <p:sp>
        <p:nvSpPr>
          <p:cNvPr id="10" name="TextBox 9">
            <a:extLst>
              <a:ext uri="{FF2B5EF4-FFF2-40B4-BE49-F238E27FC236}">
                <a16:creationId xmlns:a16="http://schemas.microsoft.com/office/drawing/2014/main" id="{4FE8832A-9205-49BA-BBE0-08A8C8136459}"/>
              </a:ext>
            </a:extLst>
          </p:cNvPr>
          <p:cNvSpPr txBox="1"/>
          <p:nvPr/>
        </p:nvSpPr>
        <p:spPr>
          <a:xfrm>
            <a:off x="0" y="173960"/>
            <a:ext cx="12192000" cy="1200329"/>
          </a:xfrm>
          <a:prstGeom prst="rect">
            <a:avLst/>
          </a:prstGeom>
          <a:noFill/>
        </p:spPr>
        <p:txBody>
          <a:bodyPr wrap="square" rtlCol="0">
            <a:spAutoFit/>
          </a:bodyPr>
          <a:lstStyle/>
          <a:p>
            <a:pPr algn="ctr"/>
            <a:r>
              <a:rPr lang="en-US" sz="2000" b="1" i="1" dirty="0">
                <a:solidFill>
                  <a:srgbClr val="00B0F0"/>
                </a:solidFill>
              </a:rPr>
              <a:t>1) </a:t>
            </a:r>
            <a:r>
              <a:rPr lang="en-US" sz="2000" i="1" dirty="0"/>
              <a:t>Do dung beetle community structure and composition differ on bison grazed versus cattle grazed grasslands? </a:t>
            </a:r>
          </a:p>
          <a:p>
            <a:endParaRPr lang="en-US" sz="2400" dirty="0"/>
          </a:p>
          <a:p>
            <a:endParaRPr lang="en-US" sz="2800" dirty="0"/>
          </a:p>
        </p:txBody>
      </p:sp>
      <p:sp>
        <p:nvSpPr>
          <p:cNvPr id="11" name="TextBox 10">
            <a:extLst>
              <a:ext uri="{FF2B5EF4-FFF2-40B4-BE49-F238E27FC236}">
                <a16:creationId xmlns:a16="http://schemas.microsoft.com/office/drawing/2014/main" id="{9657DC25-D8E6-4ADD-9298-8649B5B04663}"/>
              </a:ext>
            </a:extLst>
          </p:cNvPr>
          <p:cNvSpPr txBox="1"/>
          <p:nvPr/>
        </p:nvSpPr>
        <p:spPr>
          <a:xfrm>
            <a:off x="2122714" y="5344212"/>
            <a:ext cx="7946571" cy="1200329"/>
          </a:xfrm>
          <a:prstGeom prst="rect">
            <a:avLst/>
          </a:prstGeom>
          <a:solidFill>
            <a:schemeClr val="bg1"/>
          </a:solidFill>
        </p:spPr>
        <p:txBody>
          <a:bodyPr wrap="square" rtlCol="0">
            <a:spAutoFit/>
          </a:bodyPr>
          <a:lstStyle/>
          <a:p>
            <a:pPr algn="ctr"/>
            <a:r>
              <a:rPr lang="en-US" sz="2400" b="1" dirty="0">
                <a:solidFill>
                  <a:schemeClr val="accent2">
                    <a:lumMod val="75000"/>
                  </a:schemeClr>
                </a:solidFill>
              </a:rPr>
              <a:t>No significant difference in community richness, evenness, and diversity measures for the cattle-grazed and bison-grazed treatments.</a:t>
            </a:r>
          </a:p>
        </p:txBody>
      </p:sp>
      <p:pic>
        <p:nvPicPr>
          <p:cNvPr id="9" name="Picture 8" descr="A picture containing dark, night sky&#10;&#10;Description automatically generated">
            <a:extLst>
              <a:ext uri="{FF2B5EF4-FFF2-40B4-BE49-F238E27FC236}">
                <a16:creationId xmlns:a16="http://schemas.microsoft.com/office/drawing/2014/main" id="{75C9AC3B-72D7-48F0-903D-DB74C34A12E2}"/>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flipH="1">
            <a:off x="8505681" y="3429000"/>
            <a:ext cx="4722513" cy="3693934"/>
          </a:xfrm>
          <a:prstGeom prst="rect">
            <a:avLst/>
          </a:prstGeom>
        </p:spPr>
      </p:pic>
      <p:sp>
        <p:nvSpPr>
          <p:cNvPr id="2" name="Rectangle 1">
            <a:extLst>
              <a:ext uri="{FF2B5EF4-FFF2-40B4-BE49-F238E27FC236}">
                <a16:creationId xmlns:a16="http://schemas.microsoft.com/office/drawing/2014/main" id="{CBDDB103-6903-1245-9F16-4B21187DC5A0}"/>
              </a:ext>
            </a:extLst>
          </p:cNvPr>
          <p:cNvSpPr/>
          <p:nvPr/>
        </p:nvSpPr>
        <p:spPr>
          <a:xfrm>
            <a:off x="3178629" y="689206"/>
            <a:ext cx="6096000" cy="646331"/>
          </a:xfrm>
          <a:prstGeom prst="rect">
            <a:avLst/>
          </a:prstGeom>
        </p:spPr>
        <p:txBody>
          <a:bodyPr>
            <a:spAutoFit/>
          </a:bodyPr>
          <a:lstStyle/>
          <a:p>
            <a:pPr algn="ctr"/>
            <a:r>
              <a:rPr lang="en-US" b="1" dirty="0">
                <a:solidFill>
                  <a:srgbClr val="0070C0"/>
                </a:solidFill>
              </a:rPr>
              <a:t>Over 220,000 individual dung beetles </a:t>
            </a:r>
            <a:r>
              <a:rPr lang="en-US" dirty="0">
                <a:solidFill>
                  <a:srgbClr val="0070C0"/>
                </a:solidFill>
              </a:rPr>
              <a:t>over a </a:t>
            </a:r>
            <a:r>
              <a:rPr lang="en-US" b="1" dirty="0">
                <a:solidFill>
                  <a:srgbClr val="0070C0"/>
                </a:solidFill>
              </a:rPr>
              <a:t>full season of dung beetle activity </a:t>
            </a:r>
            <a:r>
              <a:rPr lang="en-US" dirty="0">
                <a:solidFill>
                  <a:srgbClr val="0070C0"/>
                </a:solidFill>
              </a:rPr>
              <a:t>(April – December)</a:t>
            </a:r>
          </a:p>
        </p:txBody>
      </p:sp>
    </p:spTree>
    <p:extLst>
      <p:ext uri="{BB962C8B-B14F-4D97-AF65-F5344CB8AC3E}">
        <p14:creationId xmlns:p14="http://schemas.microsoft.com/office/powerpoint/2010/main" val="366936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FE8832A-9205-49BA-BBE0-08A8C8136459}"/>
              </a:ext>
            </a:extLst>
          </p:cNvPr>
          <p:cNvSpPr txBox="1"/>
          <p:nvPr/>
        </p:nvSpPr>
        <p:spPr>
          <a:xfrm>
            <a:off x="0" y="173960"/>
            <a:ext cx="12192000" cy="1200329"/>
          </a:xfrm>
          <a:prstGeom prst="rect">
            <a:avLst/>
          </a:prstGeom>
          <a:noFill/>
        </p:spPr>
        <p:txBody>
          <a:bodyPr wrap="square" rtlCol="0">
            <a:spAutoFit/>
          </a:bodyPr>
          <a:lstStyle/>
          <a:p>
            <a:pPr algn="ctr"/>
            <a:r>
              <a:rPr lang="en-US" sz="2000" b="1" i="1" dirty="0">
                <a:solidFill>
                  <a:srgbClr val="00B0F0"/>
                </a:solidFill>
              </a:rPr>
              <a:t>1) </a:t>
            </a:r>
            <a:r>
              <a:rPr lang="en-US" sz="2000" i="1" dirty="0"/>
              <a:t>Do dung beetle community structure and composition differ on bison grazed versus cattle grazed grasslands? </a:t>
            </a:r>
          </a:p>
          <a:p>
            <a:endParaRPr lang="en-US" sz="2400" dirty="0"/>
          </a:p>
          <a:p>
            <a:endParaRPr lang="en-US" sz="2800" dirty="0"/>
          </a:p>
        </p:txBody>
      </p:sp>
      <p:pic>
        <p:nvPicPr>
          <p:cNvPr id="7" name="Picture 6">
            <a:extLst>
              <a:ext uri="{FF2B5EF4-FFF2-40B4-BE49-F238E27FC236}">
                <a16:creationId xmlns:a16="http://schemas.microsoft.com/office/drawing/2014/main" id="{CC26C64B-8CFE-4D94-8AE5-FD9267B4FD3F}"/>
              </a:ext>
            </a:extLst>
          </p:cNvPr>
          <p:cNvPicPr/>
          <p:nvPr/>
        </p:nvPicPr>
        <p:blipFill>
          <a:blip r:embed="rId2"/>
          <a:stretch>
            <a:fillRect/>
          </a:stretch>
        </p:blipFill>
        <p:spPr>
          <a:xfrm>
            <a:off x="2842862" y="665267"/>
            <a:ext cx="6506276" cy="5833474"/>
          </a:xfrm>
          <a:prstGeom prst="rect">
            <a:avLst/>
          </a:prstGeom>
        </p:spPr>
      </p:pic>
      <p:pic>
        <p:nvPicPr>
          <p:cNvPr id="11" name="Picture 10">
            <a:extLst>
              <a:ext uri="{FF2B5EF4-FFF2-40B4-BE49-F238E27FC236}">
                <a16:creationId xmlns:a16="http://schemas.microsoft.com/office/drawing/2014/main" id="{F92969C8-7043-46EE-93A4-8B86E82C82EE}"/>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ackgroundRemoval t="9907" b="89720" l="5188" r="90698">
                        <a14:foregroundMark x1="23614" y1="51402" x2="11091" y2="20187"/>
                        <a14:foregroundMark x1="11091" y1="20187" x2="25045" y2="11776"/>
                        <a14:foregroundMark x1="25045" y1="11776" x2="39177" y2="18879"/>
                        <a14:foregroundMark x1="39177" y1="18879" x2="45081" y2="28598"/>
                        <a14:foregroundMark x1="28980" y1="16822" x2="11628" y2="14579"/>
                        <a14:foregroundMark x1="11628" y1="14579" x2="11628" y2="21682"/>
                        <a14:foregroundMark x1="22540" y1="11402" x2="6440" y2="16075"/>
                        <a14:foregroundMark x1="6440" y1="16075" x2="5367" y2="12897"/>
                        <a14:foregroundMark x1="29338" y1="13645" x2="18784" y2="13645"/>
                        <a14:foregroundMark x1="26476" y1="58879" x2="18962" y2="73084"/>
                        <a14:foregroundMark x1="18962" y1="73084" x2="30948" y2="83738"/>
                        <a14:foregroundMark x1="30948" y1="83738" x2="66547" y2="91402"/>
                        <a14:foregroundMark x1="66547" y1="91402" x2="83005" y2="86916"/>
                        <a14:foregroundMark x1="83005" y1="86916" x2="90698" y2="69346"/>
                        <a14:foregroundMark x1="90698" y1="69346" x2="75850" y2="36449"/>
                      </a14:backgroundRemoval>
                    </a14:imgEffect>
                  </a14:imgLayer>
                </a14:imgProps>
              </a:ext>
              <a:ext uri="{28A0092B-C50C-407E-A947-70E740481C1C}">
                <a14:useLocalDpi xmlns:a14="http://schemas.microsoft.com/office/drawing/2010/main"/>
              </a:ext>
            </a:extLst>
          </a:blip>
          <a:srcRect/>
          <a:stretch/>
        </p:blipFill>
        <p:spPr>
          <a:xfrm flipH="1">
            <a:off x="-260605" y="3984172"/>
            <a:ext cx="3188862" cy="3048000"/>
          </a:xfrm>
          <a:prstGeom prst="rect">
            <a:avLst/>
          </a:prstGeom>
        </p:spPr>
      </p:pic>
      <p:pic>
        <p:nvPicPr>
          <p:cNvPr id="12" name="Picture 11" descr="A picture containing dark, night sky&#10;&#10;Description automatically generated">
            <a:extLst>
              <a:ext uri="{FF2B5EF4-FFF2-40B4-BE49-F238E27FC236}">
                <a16:creationId xmlns:a16="http://schemas.microsoft.com/office/drawing/2014/main" id="{0B7D8086-1F1A-4DB3-9D8C-0412C7B0A652}"/>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7840407" y="3064613"/>
            <a:ext cx="5383200" cy="4210721"/>
          </a:xfrm>
          <a:prstGeom prst="rect">
            <a:avLst/>
          </a:prstGeom>
        </p:spPr>
      </p:pic>
      <p:sp>
        <p:nvSpPr>
          <p:cNvPr id="13" name="TextBox 12">
            <a:extLst>
              <a:ext uri="{FF2B5EF4-FFF2-40B4-BE49-F238E27FC236}">
                <a16:creationId xmlns:a16="http://schemas.microsoft.com/office/drawing/2014/main" id="{3D1F7029-CEEC-487C-8CA9-F5B7D642A84B}"/>
              </a:ext>
            </a:extLst>
          </p:cNvPr>
          <p:cNvSpPr txBox="1"/>
          <p:nvPr/>
        </p:nvSpPr>
        <p:spPr>
          <a:xfrm>
            <a:off x="1992085" y="5508172"/>
            <a:ext cx="7946571" cy="1200329"/>
          </a:xfrm>
          <a:prstGeom prst="rect">
            <a:avLst/>
          </a:prstGeom>
          <a:solidFill>
            <a:schemeClr val="bg1"/>
          </a:solidFill>
        </p:spPr>
        <p:txBody>
          <a:bodyPr wrap="square" rtlCol="0">
            <a:spAutoFit/>
          </a:bodyPr>
          <a:lstStyle/>
          <a:p>
            <a:pPr algn="ctr"/>
            <a:r>
              <a:rPr lang="en-US" sz="2400" b="1" dirty="0">
                <a:solidFill>
                  <a:schemeClr val="accent2">
                    <a:lumMod val="75000"/>
                  </a:schemeClr>
                </a:solidFill>
              </a:rPr>
              <a:t>Some dung beetle species are much more common than others. Some species are significantly more abundant at one grazing treatment than the other.</a:t>
            </a:r>
          </a:p>
        </p:txBody>
      </p:sp>
    </p:spTree>
    <p:extLst>
      <p:ext uri="{BB962C8B-B14F-4D97-AF65-F5344CB8AC3E}">
        <p14:creationId xmlns:p14="http://schemas.microsoft.com/office/powerpoint/2010/main" val="134029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FE8832A-9205-49BA-BBE0-08A8C8136459}"/>
              </a:ext>
            </a:extLst>
          </p:cNvPr>
          <p:cNvSpPr txBox="1"/>
          <p:nvPr/>
        </p:nvSpPr>
        <p:spPr>
          <a:xfrm>
            <a:off x="0" y="173960"/>
            <a:ext cx="12192000" cy="1200329"/>
          </a:xfrm>
          <a:prstGeom prst="rect">
            <a:avLst/>
          </a:prstGeom>
          <a:noFill/>
        </p:spPr>
        <p:txBody>
          <a:bodyPr wrap="square" rtlCol="0">
            <a:spAutoFit/>
          </a:bodyPr>
          <a:lstStyle/>
          <a:p>
            <a:pPr algn="ctr"/>
            <a:r>
              <a:rPr lang="en-US" sz="2000" b="1" i="1" dirty="0">
                <a:solidFill>
                  <a:srgbClr val="00B0F0"/>
                </a:solidFill>
              </a:rPr>
              <a:t>1) </a:t>
            </a:r>
            <a:r>
              <a:rPr lang="en-US" sz="2000" i="1" dirty="0"/>
              <a:t>Do dung beetle community structure and composition differ on bison grazed versus cattle grazed grasslands? </a:t>
            </a:r>
          </a:p>
          <a:p>
            <a:endParaRPr lang="en-US" sz="2400" dirty="0"/>
          </a:p>
          <a:p>
            <a:endParaRPr lang="en-US" sz="2800" dirty="0"/>
          </a:p>
        </p:txBody>
      </p:sp>
      <p:pic>
        <p:nvPicPr>
          <p:cNvPr id="8" name="Picture 7">
            <a:extLst>
              <a:ext uri="{FF2B5EF4-FFF2-40B4-BE49-F238E27FC236}">
                <a16:creationId xmlns:a16="http://schemas.microsoft.com/office/drawing/2014/main" id="{8D38BEEC-B302-4E35-9AAE-315761187133}"/>
              </a:ext>
            </a:extLst>
          </p:cNvPr>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9907" b="89720" l="5188" r="90698">
                        <a14:foregroundMark x1="23614" y1="51402" x2="11091" y2="20187"/>
                        <a14:foregroundMark x1="11091" y1="20187" x2="25045" y2="11776"/>
                        <a14:foregroundMark x1="25045" y1="11776" x2="39177" y2="18879"/>
                        <a14:foregroundMark x1="39177" y1="18879" x2="45081" y2="28598"/>
                        <a14:foregroundMark x1="28980" y1="16822" x2="11628" y2="14579"/>
                        <a14:foregroundMark x1="11628" y1="14579" x2="11628" y2="21682"/>
                        <a14:foregroundMark x1="22540" y1="11402" x2="6440" y2="16075"/>
                        <a14:foregroundMark x1="6440" y1="16075" x2="5367" y2="12897"/>
                        <a14:foregroundMark x1="29338" y1="13645" x2="18784" y2="13645"/>
                        <a14:foregroundMark x1="26476" y1="58879" x2="18962" y2="73084"/>
                        <a14:foregroundMark x1="18962" y1="73084" x2="30948" y2="83738"/>
                        <a14:foregroundMark x1="30948" y1="83738" x2="66547" y2="91402"/>
                        <a14:foregroundMark x1="66547" y1="91402" x2="83005" y2="86916"/>
                        <a14:foregroundMark x1="83005" y1="86916" x2="90698" y2="69346"/>
                        <a14:foregroundMark x1="90698" y1="69346" x2="75850" y2="36449"/>
                      </a14:backgroundRemoval>
                    </a14:imgEffect>
                  </a14:imgLayer>
                </a14:imgProps>
              </a:ext>
              <a:ext uri="{28A0092B-C50C-407E-A947-70E740481C1C}">
                <a14:useLocalDpi xmlns:a14="http://schemas.microsoft.com/office/drawing/2010/main"/>
              </a:ext>
            </a:extLst>
          </a:blip>
          <a:srcRect/>
          <a:stretch/>
        </p:blipFill>
        <p:spPr>
          <a:xfrm>
            <a:off x="9003138" y="3810000"/>
            <a:ext cx="3188862" cy="3048000"/>
          </a:xfrm>
          <a:prstGeom prst="rect">
            <a:avLst/>
          </a:prstGeom>
        </p:spPr>
      </p:pic>
      <p:pic>
        <p:nvPicPr>
          <p:cNvPr id="9" name="Picture 8" descr="A picture containing dark, night sky&#10;&#10;Description automatically generated">
            <a:extLst>
              <a:ext uri="{FF2B5EF4-FFF2-40B4-BE49-F238E27FC236}">
                <a16:creationId xmlns:a16="http://schemas.microsoft.com/office/drawing/2014/main" id="{75C9AC3B-72D7-48F0-903D-DB74C34A12E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41829" y="2933985"/>
            <a:ext cx="5383200" cy="4210721"/>
          </a:xfrm>
          <a:prstGeom prst="rect">
            <a:avLst/>
          </a:prstGeom>
        </p:spPr>
      </p:pic>
      <p:pic>
        <p:nvPicPr>
          <p:cNvPr id="6" name="Picture 5">
            <a:extLst>
              <a:ext uri="{FF2B5EF4-FFF2-40B4-BE49-F238E27FC236}">
                <a16:creationId xmlns:a16="http://schemas.microsoft.com/office/drawing/2014/main" id="{0F479E63-3B22-4FCA-897E-1FC7E711FF0A}"/>
              </a:ext>
            </a:extLst>
          </p:cNvPr>
          <p:cNvPicPr>
            <a:picLocks noChangeAspect="1"/>
          </p:cNvPicPr>
          <p:nvPr/>
        </p:nvPicPr>
        <p:blipFill>
          <a:blip r:embed="rId5"/>
          <a:stretch>
            <a:fillRect/>
          </a:stretch>
        </p:blipFill>
        <p:spPr>
          <a:xfrm>
            <a:off x="3613731" y="1020900"/>
            <a:ext cx="4659737" cy="4226014"/>
          </a:xfrm>
          <a:prstGeom prst="rect">
            <a:avLst/>
          </a:prstGeom>
        </p:spPr>
      </p:pic>
      <p:sp>
        <p:nvSpPr>
          <p:cNvPr id="2" name="TextBox 1">
            <a:extLst>
              <a:ext uri="{FF2B5EF4-FFF2-40B4-BE49-F238E27FC236}">
                <a16:creationId xmlns:a16="http://schemas.microsoft.com/office/drawing/2014/main" id="{89E4C17D-412A-4197-B81B-C4F9237C2076}"/>
              </a:ext>
            </a:extLst>
          </p:cNvPr>
          <p:cNvSpPr txBox="1"/>
          <p:nvPr/>
        </p:nvSpPr>
        <p:spPr>
          <a:xfrm>
            <a:off x="3733800" y="5236935"/>
            <a:ext cx="4724400" cy="1200329"/>
          </a:xfrm>
          <a:prstGeom prst="rect">
            <a:avLst/>
          </a:prstGeom>
          <a:noFill/>
        </p:spPr>
        <p:txBody>
          <a:bodyPr wrap="square" rtlCol="0">
            <a:spAutoFit/>
          </a:bodyPr>
          <a:lstStyle/>
          <a:p>
            <a:r>
              <a:rPr lang="en-US" dirty="0" err="1"/>
              <a:t>IndVal</a:t>
            </a:r>
            <a:r>
              <a:rPr lang="en-US" dirty="0"/>
              <a:t> analysis in PAST: species associated with cattle grazed or bison grazed treatment. Species showing significant association with treatment (p ≤ 0.05) indicated with colored ovals.</a:t>
            </a:r>
          </a:p>
        </p:txBody>
      </p:sp>
      <p:sp>
        <p:nvSpPr>
          <p:cNvPr id="11" name="TextBox 10">
            <a:extLst>
              <a:ext uri="{FF2B5EF4-FFF2-40B4-BE49-F238E27FC236}">
                <a16:creationId xmlns:a16="http://schemas.microsoft.com/office/drawing/2014/main" id="{FC3E56AF-5779-4EAF-ACFA-39E16B5201B9}"/>
              </a:ext>
            </a:extLst>
          </p:cNvPr>
          <p:cNvSpPr txBox="1"/>
          <p:nvPr/>
        </p:nvSpPr>
        <p:spPr>
          <a:xfrm>
            <a:off x="2122714" y="5236934"/>
            <a:ext cx="7946571" cy="1200329"/>
          </a:xfrm>
          <a:prstGeom prst="rect">
            <a:avLst/>
          </a:prstGeom>
          <a:solidFill>
            <a:schemeClr val="bg1"/>
          </a:solidFill>
        </p:spPr>
        <p:txBody>
          <a:bodyPr wrap="square" rtlCol="0">
            <a:spAutoFit/>
          </a:bodyPr>
          <a:lstStyle/>
          <a:p>
            <a:pPr algn="ctr"/>
            <a:r>
              <a:rPr lang="en-US" sz="2400" b="1" dirty="0">
                <a:solidFill>
                  <a:schemeClr val="accent2">
                    <a:lumMod val="75000"/>
                  </a:schemeClr>
                </a:solidFill>
              </a:rPr>
              <a:t>Some dung beetle species are highly associated with the cattle grazed treatments and two dung beetles are associated with the bison grazed treatments.</a:t>
            </a:r>
          </a:p>
        </p:txBody>
      </p:sp>
    </p:spTree>
    <p:extLst>
      <p:ext uri="{BB962C8B-B14F-4D97-AF65-F5344CB8AC3E}">
        <p14:creationId xmlns:p14="http://schemas.microsoft.com/office/powerpoint/2010/main" val="335289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539B815-D9C1-4936-9ADD-BD8DD99BE91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628" y="119911"/>
            <a:ext cx="11476628" cy="6535022"/>
          </a:xfrm>
          <a:prstGeom prst="rect">
            <a:avLst/>
          </a:prstGeom>
        </p:spPr>
      </p:pic>
      <p:sp>
        <p:nvSpPr>
          <p:cNvPr id="10" name="TextBox 9">
            <a:extLst>
              <a:ext uri="{FF2B5EF4-FFF2-40B4-BE49-F238E27FC236}">
                <a16:creationId xmlns:a16="http://schemas.microsoft.com/office/drawing/2014/main" id="{4FE8832A-9205-49BA-BBE0-08A8C8136459}"/>
              </a:ext>
            </a:extLst>
          </p:cNvPr>
          <p:cNvSpPr txBox="1"/>
          <p:nvPr/>
        </p:nvSpPr>
        <p:spPr>
          <a:xfrm>
            <a:off x="0" y="173960"/>
            <a:ext cx="12192000" cy="1200329"/>
          </a:xfrm>
          <a:prstGeom prst="rect">
            <a:avLst/>
          </a:prstGeom>
          <a:noFill/>
        </p:spPr>
        <p:txBody>
          <a:bodyPr wrap="square" rtlCol="0">
            <a:spAutoFit/>
          </a:bodyPr>
          <a:lstStyle/>
          <a:p>
            <a:pPr algn="ctr"/>
            <a:r>
              <a:rPr lang="en-US" sz="2000" b="1" i="1" dirty="0">
                <a:solidFill>
                  <a:srgbClr val="00B0F0"/>
                </a:solidFill>
              </a:rPr>
              <a:t>1) </a:t>
            </a:r>
            <a:r>
              <a:rPr lang="en-US" sz="2000" i="1" dirty="0"/>
              <a:t>Do dung beetle community structure and composition differ on bison grazed versus cattle grazed grasslands? </a:t>
            </a:r>
          </a:p>
          <a:p>
            <a:endParaRPr lang="en-US" sz="2400" dirty="0"/>
          </a:p>
          <a:p>
            <a:endParaRPr lang="en-US" sz="2800" dirty="0"/>
          </a:p>
        </p:txBody>
      </p:sp>
      <p:pic>
        <p:nvPicPr>
          <p:cNvPr id="7" name="Picture 6">
            <a:extLst>
              <a:ext uri="{FF2B5EF4-FFF2-40B4-BE49-F238E27FC236}">
                <a16:creationId xmlns:a16="http://schemas.microsoft.com/office/drawing/2014/main" id="{2AD92DC3-1554-439F-BA23-34DFB3230787}"/>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backgroundRemoval t="9907" b="89720" l="5188" r="90698">
                        <a14:foregroundMark x1="23614" y1="51402" x2="11091" y2="20187"/>
                        <a14:foregroundMark x1="11091" y1="20187" x2="25045" y2="11776"/>
                        <a14:foregroundMark x1="25045" y1="11776" x2="39177" y2="18879"/>
                        <a14:foregroundMark x1="39177" y1="18879" x2="45081" y2="28598"/>
                        <a14:foregroundMark x1="28980" y1="16822" x2="11628" y2="14579"/>
                        <a14:foregroundMark x1="11628" y1="14579" x2="11628" y2="21682"/>
                        <a14:foregroundMark x1="22540" y1="11402" x2="6440" y2="16075"/>
                        <a14:foregroundMark x1="6440" y1="16075" x2="5367" y2="12897"/>
                        <a14:foregroundMark x1="29338" y1="13645" x2="18784" y2="13645"/>
                        <a14:foregroundMark x1="26476" y1="58879" x2="18962" y2="73084"/>
                        <a14:foregroundMark x1="18962" y1="73084" x2="30948" y2="83738"/>
                        <a14:foregroundMark x1="30948" y1="83738" x2="66547" y2="91402"/>
                        <a14:foregroundMark x1="66547" y1="91402" x2="83005" y2="86916"/>
                        <a14:foregroundMark x1="83005" y1="86916" x2="90698" y2="69346"/>
                        <a14:foregroundMark x1="90698" y1="69346" x2="75850" y2="36449"/>
                      </a14:backgroundRemoval>
                    </a14:imgEffect>
                  </a14:imgLayer>
                </a14:imgProps>
              </a:ext>
              <a:ext uri="{28A0092B-C50C-407E-A947-70E740481C1C}">
                <a14:useLocalDpi xmlns:a14="http://schemas.microsoft.com/office/drawing/2010/main"/>
              </a:ext>
            </a:extLst>
          </a:blip>
          <a:srcRect/>
          <a:stretch/>
        </p:blipFill>
        <p:spPr>
          <a:xfrm flipH="1">
            <a:off x="-260605" y="5007428"/>
            <a:ext cx="2118316" cy="2024743"/>
          </a:xfrm>
          <a:prstGeom prst="rect">
            <a:avLst/>
          </a:prstGeom>
        </p:spPr>
      </p:pic>
      <p:pic>
        <p:nvPicPr>
          <p:cNvPr id="11" name="Picture 10" descr="A picture containing dark, night sky&#10;&#10;Description automatically generated">
            <a:extLst>
              <a:ext uri="{FF2B5EF4-FFF2-40B4-BE49-F238E27FC236}">
                <a16:creationId xmlns:a16="http://schemas.microsoft.com/office/drawing/2014/main" id="{C5E1AE63-8102-4D63-B916-62F5F22A0E2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flipH="1">
            <a:off x="9304973" y="4339186"/>
            <a:ext cx="3600636" cy="2816405"/>
          </a:xfrm>
          <a:prstGeom prst="rect">
            <a:avLst/>
          </a:prstGeom>
        </p:spPr>
      </p:pic>
    </p:spTree>
    <p:extLst>
      <p:ext uri="{BB962C8B-B14F-4D97-AF65-F5344CB8AC3E}">
        <p14:creationId xmlns:p14="http://schemas.microsoft.com/office/powerpoint/2010/main" val="1354620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539B815-D9C1-4936-9ADD-BD8DD99BE91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628" y="119911"/>
            <a:ext cx="11476628" cy="6535022"/>
          </a:xfrm>
          <a:prstGeom prst="rect">
            <a:avLst/>
          </a:prstGeom>
        </p:spPr>
      </p:pic>
      <p:sp>
        <p:nvSpPr>
          <p:cNvPr id="10" name="TextBox 9">
            <a:extLst>
              <a:ext uri="{FF2B5EF4-FFF2-40B4-BE49-F238E27FC236}">
                <a16:creationId xmlns:a16="http://schemas.microsoft.com/office/drawing/2014/main" id="{4FE8832A-9205-49BA-BBE0-08A8C8136459}"/>
              </a:ext>
            </a:extLst>
          </p:cNvPr>
          <p:cNvSpPr txBox="1"/>
          <p:nvPr/>
        </p:nvSpPr>
        <p:spPr>
          <a:xfrm>
            <a:off x="0" y="173960"/>
            <a:ext cx="12192000" cy="1200329"/>
          </a:xfrm>
          <a:prstGeom prst="rect">
            <a:avLst/>
          </a:prstGeom>
          <a:noFill/>
        </p:spPr>
        <p:txBody>
          <a:bodyPr wrap="square" rtlCol="0">
            <a:spAutoFit/>
          </a:bodyPr>
          <a:lstStyle/>
          <a:p>
            <a:pPr algn="ctr"/>
            <a:r>
              <a:rPr lang="en-US" sz="2000" b="1" i="1" dirty="0">
                <a:solidFill>
                  <a:srgbClr val="00B0F0"/>
                </a:solidFill>
              </a:rPr>
              <a:t>1) </a:t>
            </a:r>
            <a:r>
              <a:rPr lang="en-US" sz="2000" i="1" dirty="0"/>
              <a:t>Do dung beetle community structure and composition differ on bison grazed versus cattle grazed grasslands? </a:t>
            </a:r>
          </a:p>
          <a:p>
            <a:endParaRPr lang="en-US" sz="2400" dirty="0"/>
          </a:p>
          <a:p>
            <a:endParaRPr lang="en-US" sz="2800" dirty="0"/>
          </a:p>
        </p:txBody>
      </p:sp>
      <p:pic>
        <p:nvPicPr>
          <p:cNvPr id="7" name="Picture 6">
            <a:extLst>
              <a:ext uri="{FF2B5EF4-FFF2-40B4-BE49-F238E27FC236}">
                <a16:creationId xmlns:a16="http://schemas.microsoft.com/office/drawing/2014/main" id="{2AD92DC3-1554-439F-BA23-34DFB3230787}"/>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backgroundRemoval t="9907" b="89720" l="5188" r="90698">
                        <a14:foregroundMark x1="23614" y1="51402" x2="11091" y2="20187"/>
                        <a14:foregroundMark x1="11091" y1="20187" x2="25045" y2="11776"/>
                        <a14:foregroundMark x1="25045" y1="11776" x2="39177" y2="18879"/>
                        <a14:foregroundMark x1="39177" y1="18879" x2="45081" y2="28598"/>
                        <a14:foregroundMark x1="28980" y1="16822" x2="11628" y2="14579"/>
                        <a14:foregroundMark x1="11628" y1="14579" x2="11628" y2="21682"/>
                        <a14:foregroundMark x1="22540" y1="11402" x2="6440" y2="16075"/>
                        <a14:foregroundMark x1="6440" y1="16075" x2="5367" y2="12897"/>
                        <a14:foregroundMark x1="29338" y1="13645" x2="18784" y2="13645"/>
                        <a14:foregroundMark x1="26476" y1="58879" x2="18962" y2="73084"/>
                        <a14:foregroundMark x1="18962" y1="73084" x2="30948" y2="83738"/>
                        <a14:foregroundMark x1="30948" y1="83738" x2="66547" y2="91402"/>
                        <a14:foregroundMark x1="66547" y1="91402" x2="83005" y2="86916"/>
                        <a14:foregroundMark x1="83005" y1="86916" x2="90698" y2="69346"/>
                        <a14:foregroundMark x1="90698" y1="69346" x2="75850" y2="36449"/>
                      </a14:backgroundRemoval>
                    </a14:imgEffect>
                  </a14:imgLayer>
                </a14:imgProps>
              </a:ext>
              <a:ext uri="{28A0092B-C50C-407E-A947-70E740481C1C}">
                <a14:useLocalDpi xmlns:a14="http://schemas.microsoft.com/office/drawing/2010/main"/>
              </a:ext>
            </a:extLst>
          </a:blip>
          <a:srcRect/>
          <a:stretch/>
        </p:blipFill>
        <p:spPr>
          <a:xfrm flipH="1">
            <a:off x="-260605" y="5007428"/>
            <a:ext cx="2118316" cy="2024743"/>
          </a:xfrm>
          <a:prstGeom prst="rect">
            <a:avLst/>
          </a:prstGeom>
        </p:spPr>
      </p:pic>
      <p:pic>
        <p:nvPicPr>
          <p:cNvPr id="11" name="Picture 10" descr="A picture containing dark, night sky&#10;&#10;Description automatically generated">
            <a:extLst>
              <a:ext uri="{FF2B5EF4-FFF2-40B4-BE49-F238E27FC236}">
                <a16:creationId xmlns:a16="http://schemas.microsoft.com/office/drawing/2014/main" id="{C5E1AE63-8102-4D63-B916-62F5F22A0E2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flipH="1">
            <a:off x="9304973" y="4339186"/>
            <a:ext cx="3600636" cy="2816405"/>
          </a:xfrm>
          <a:prstGeom prst="rect">
            <a:avLst/>
          </a:prstGeom>
        </p:spPr>
      </p:pic>
      <p:sp>
        <p:nvSpPr>
          <p:cNvPr id="4" name="Rectangle 3">
            <a:extLst>
              <a:ext uri="{FF2B5EF4-FFF2-40B4-BE49-F238E27FC236}">
                <a16:creationId xmlns:a16="http://schemas.microsoft.com/office/drawing/2014/main" id="{99B29488-EA60-4F29-8FF0-574EE40ADC6E}"/>
              </a:ext>
            </a:extLst>
          </p:cNvPr>
          <p:cNvSpPr/>
          <p:nvPr/>
        </p:nvSpPr>
        <p:spPr>
          <a:xfrm>
            <a:off x="4190999" y="511630"/>
            <a:ext cx="4767944" cy="4256314"/>
          </a:xfrm>
          <a:custGeom>
            <a:avLst/>
            <a:gdLst>
              <a:gd name="connsiteX0" fmla="*/ 0 w 4767944"/>
              <a:gd name="connsiteY0" fmla="*/ 0 h 4256314"/>
              <a:gd name="connsiteX1" fmla="*/ 776494 w 4767944"/>
              <a:gd name="connsiteY1" fmla="*/ 0 h 4256314"/>
              <a:gd name="connsiteX2" fmla="*/ 1409949 w 4767944"/>
              <a:gd name="connsiteY2" fmla="*/ 0 h 4256314"/>
              <a:gd name="connsiteX3" fmla="*/ 1948046 w 4767944"/>
              <a:gd name="connsiteY3" fmla="*/ 0 h 4256314"/>
              <a:gd name="connsiteX4" fmla="*/ 2724539 w 4767944"/>
              <a:gd name="connsiteY4" fmla="*/ 0 h 4256314"/>
              <a:gd name="connsiteX5" fmla="*/ 3501033 w 4767944"/>
              <a:gd name="connsiteY5" fmla="*/ 0 h 4256314"/>
              <a:gd name="connsiteX6" fmla="*/ 4134489 w 4767944"/>
              <a:gd name="connsiteY6" fmla="*/ 0 h 4256314"/>
              <a:gd name="connsiteX7" fmla="*/ 4767944 w 4767944"/>
              <a:gd name="connsiteY7" fmla="*/ 0 h 4256314"/>
              <a:gd name="connsiteX8" fmla="*/ 4767944 w 4767944"/>
              <a:gd name="connsiteY8" fmla="*/ 693171 h 4256314"/>
              <a:gd name="connsiteX9" fmla="*/ 4767944 w 4767944"/>
              <a:gd name="connsiteY9" fmla="*/ 1173527 h 4256314"/>
              <a:gd name="connsiteX10" fmla="*/ 4767944 w 4767944"/>
              <a:gd name="connsiteY10" fmla="*/ 1653882 h 4256314"/>
              <a:gd name="connsiteX11" fmla="*/ 4767944 w 4767944"/>
              <a:gd name="connsiteY11" fmla="*/ 2219364 h 4256314"/>
              <a:gd name="connsiteX12" fmla="*/ 4767944 w 4767944"/>
              <a:gd name="connsiteY12" fmla="*/ 2869972 h 4256314"/>
              <a:gd name="connsiteX13" fmla="*/ 4767944 w 4767944"/>
              <a:gd name="connsiteY13" fmla="*/ 3520580 h 4256314"/>
              <a:gd name="connsiteX14" fmla="*/ 4767944 w 4767944"/>
              <a:gd name="connsiteY14" fmla="*/ 4256314 h 4256314"/>
              <a:gd name="connsiteX15" fmla="*/ 3991450 w 4767944"/>
              <a:gd name="connsiteY15" fmla="*/ 4256314 h 4256314"/>
              <a:gd name="connsiteX16" fmla="*/ 3405674 w 4767944"/>
              <a:gd name="connsiteY16" fmla="*/ 4256314 h 4256314"/>
              <a:gd name="connsiteX17" fmla="*/ 2772219 w 4767944"/>
              <a:gd name="connsiteY17" fmla="*/ 4256314 h 4256314"/>
              <a:gd name="connsiteX18" fmla="*/ 2043405 w 4767944"/>
              <a:gd name="connsiteY18" fmla="*/ 4256314 h 4256314"/>
              <a:gd name="connsiteX19" fmla="*/ 1362270 w 4767944"/>
              <a:gd name="connsiteY19" fmla="*/ 4256314 h 4256314"/>
              <a:gd name="connsiteX20" fmla="*/ 776494 w 4767944"/>
              <a:gd name="connsiteY20" fmla="*/ 4256314 h 4256314"/>
              <a:gd name="connsiteX21" fmla="*/ 0 w 4767944"/>
              <a:gd name="connsiteY21" fmla="*/ 4256314 h 4256314"/>
              <a:gd name="connsiteX22" fmla="*/ 0 w 4767944"/>
              <a:gd name="connsiteY22" fmla="*/ 3690832 h 4256314"/>
              <a:gd name="connsiteX23" fmla="*/ 0 w 4767944"/>
              <a:gd name="connsiteY23" fmla="*/ 3167914 h 4256314"/>
              <a:gd name="connsiteX24" fmla="*/ 0 w 4767944"/>
              <a:gd name="connsiteY24" fmla="*/ 2602432 h 4256314"/>
              <a:gd name="connsiteX25" fmla="*/ 0 w 4767944"/>
              <a:gd name="connsiteY25" fmla="*/ 1994387 h 4256314"/>
              <a:gd name="connsiteX26" fmla="*/ 0 w 4767944"/>
              <a:gd name="connsiteY26" fmla="*/ 1386342 h 4256314"/>
              <a:gd name="connsiteX27" fmla="*/ 0 w 4767944"/>
              <a:gd name="connsiteY27" fmla="*/ 735734 h 4256314"/>
              <a:gd name="connsiteX28" fmla="*/ 0 w 4767944"/>
              <a:gd name="connsiteY28" fmla="*/ 0 h 425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767944" h="4256314" extrusionOk="0">
                <a:moveTo>
                  <a:pt x="0" y="0"/>
                </a:moveTo>
                <a:cubicBezTo>
                  <a:pt x="193970" y="23789"/>
                  <a:pt x="573059" y="-1740"/>
                  <a:pt x="776494" y="0"/>
                </a:cubicBezTo>
                <a:cubicBezTo>
                  <a:pt x="979929" y="1740"/>
                  <a:pt x="1135806" y="-21633"/>
                  <a:pt x="1409949" y="0"/>
                </a:cubicBezTo>
                <a:cubicBezTo>
                  <a:pt x="1684093" y="21633"/>
                  <a:pt x="1686928" y="2611"/>
                  <a:pt x="1948046" y="0"/>
                </a:cubicBezTo>
                <a:cubicBezTo>
                  <a:pt x="2209164" y="-2611"/>
                  <a:pt x="2494876" y="7412"/>
                  <a:pt x="2724539" y="0"/>
                </a:cubicBezTo>
                <a:cubicBezTo>
                  <a:pt x="2954202" y="-7412"/>
                  <a:pt x="3249038" y="3509"/>
                  <a:pt x="3501033" y="0"/>
                </a:cubicBezTo>
                <a:cubicBezTo>
                  <a:pt x="3753028" y="-3509"/>
                  <a:pt x="3922513" y="-24484"/>
                  <a:pt x="4134489" y="0"/>
                </a:cubicBezTo>
                <a:cubicBezTo>
                  <a:pt x="4346465" y="24484"/>
                  <a:pt x="4472198" y="23541"/>
                  <a:pt x="4767944" y="0"/>
                </a:cubicBezTo>
                <a:cubicBezTo>
                  <a:pt x="4761165" y="166513"/>
                  <a:pt x="4778765" y="350544"/>
                  <a:pt x="4767944" y="693171"/>
                </a:cubicBezTo>
                <a:cubicBezTo>
                  <a:pt x="4757123" y="1035798"/>
                  <a:pt x="4790198" y="1073606"/>
                  <a:pt x="4767944" y="1173527"/>
                </a:cubicBezTo>
                <a:cubicBezTo>
                  <a:pt x="4745690" y="1273448"/>
                  <a:pt x="4783913" y="1495863"/>
                  <a:pt x="4767944" y="1653882"/>
                </a:cubicBezTo>
                <a:cubicBezTo>
                  <a:pt x="4751975" y="1811902"/>
                  <a:pt x="4764556" y="1949134"/>
                  <a:pt x="4767944" y="2219364"/>
                </a:cubicBezTo>
                <a:cubicBezTo>
                  <a:pt x="4771332" y="2489594"/>
                  <a:pt x="4796126" y="2649943"/>
                  <a:pt x="4767944" y="2869972"/>
                </a:cubicBezTo>
                <a:cubicBezTo>
                  <a:pt x="4739762" y="3090001"/>
                  <a:pt x="4795068" y="3276429"/>
                  <a:pt x="4767944" y="3520580"/>
                </a:cubicBezTo>
                <a:cubicBezTo>
                  <a:pt x="4740820" y="3764731"/>
                  <a:pt x="4790081" y="4076410"/>
                  <a:pt x="4767944" y="4256314"/>
                </a:cubicBezTo>
                <a:cubicBezTo>
                  <a:pt x="4589328" y="4263842"/>
                  <a:pt x="4247452" y="4292938"/>
                  <a:pt x="3991450" y="4256314"/>
                </a:cubicBezTo>
                <a:cubicBezTo>
                  <a:pt x="3735448" y="4219690"/>
                  <a:pt x="3667778" y="4268575"/>
                  <a:pt x="3405674" y="4256314"/>
                </a:cubicBezTo>
                <a:cubicBezTo>
                  <a:pt x="3143570" y="4244053"/>
                  <a:pt x="2932973" y="4273271"/>
                  <a:pt x="2772219" y="4256314"/>
                </a:cubicBezTo>
                <a:cubicBezTo>
                  <a:pt x="2611465" y="4239357"/>
                  <a:pt x="2227985" y="4220156"/>
                  <a:pt x="2043405" y="4256314"/>
                </a:cubicBezTo>
                <a:cubicBezTo>
                  <a:pt x="1858825" y="4292472"/>
                  <a:pt x="1689098" y="4234403"/>
                  <a:pt x="1362270" y="4256314"/>
                </a:cubicBezTo>
                <a:cubicBezTo>
                  <a:pt x="1035443" y="4278225"/>
                  <a:pt x="936627" y="4279588"/>
                  <a:pt x="776494" y="4256314"/>
                </a:cubicBezTo>
                <a:cubicBezTo>
                  <a:pt x="616361" y="4233040"/>
                  <a:pt x="295636" y="4242390"/>
                  <a:pt x="0" y="4256314"/>
                </a:cubicBezTo>
                <a:cubicBezTo>
                  <a:pt x="-15017" y="4107962"/>
                  <a:pt x="24534" y="3938570"/>
                  <a:pt x="0" y="3690832"/>
                </a:cubicBezTo>
                <a:cubicBezTo>
                  <a:pt x="-24534" y="3443094"/>
                  <a:pt x="-9423" y="3400573"/>
                  <a:pt x="0" y="3167914"/>
                </a:cubicBezTo>
                <a:cubicBezTo>
                  <a:pt x="9423" y="2935255"/>
                  <a:pt x="-26919" y="2814397"/>
                  <a:pt x="0" y="2602432"/>
                </a:cubicBezTo>
                <a:cubicBezTo>
                  <a:pt x="26919" y="2390467"/>
                  <a:pt x="418" y="2296635"/>
                  <a:pt x="0" y="1994387"/>
                </a:cubicBezTo>
                <a:cubicBezTo>
                  <a:pt x="-418" y="1692140"/>
                  <a:pt x="-15896" y="1652246"/>
                  <a:pt x="0" y="1386342"/>
                </a:cubicBezTo>
                <a:cubicBezTo>
                  <a:pt x="15896" y="1120439"/>
                  <a:pt x="-29635" y="1004829"/>
                  <a:pt x="0" y="735734"/>
                </a:cubicBezTo>
                <a:cubicBezTo>
                  <a:pt x="29635" y="466639"/>
                  <a:pt x="-9027" y="274267"/>
                  <a:pt x="0" y="0"/>
                </a:cubicBezTo>
                <a:close/>
              </a:path>
            </a:pathLst>
          </a:custGeom>
          <a:noFill/>
          <a:ln w="38100">
            <a:solidFill>
              <a:srgbClr val="00B0F0"/>
            </a:solidFill>
            <a:extLst>
              <a:ext uri="{C807C97D-BFC1-408E-A445-0C87EB9F89A2}">
                <ask:lineSketchStyleProps xmlns:ask="http://schemas.microsoft.com/office/drawing/2018/sketchyshapes" xmlns="" sd="375064388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1D375DA-4700-44D0-88C1-FFD7370DA665}"/>
              </a:ext>
            </a:extLst>
          </p:cNvPr>
          <p:cNvSpPr txBox="1"/>
          <p:nvPr/>
        </p:nvSpPr>
        <p:spPr>
          <a:xfrm>
            <a:off x="3665456" y="4156499"/>
            <a:ext cx="5819030" cy="800219"/>
          </a:xfrm>
          <a:prstGeom prst="rect">
            <a:avLst/>
          </a:prstGeom>
          <a:noFill/>
        </p:spPr>
        <p:txBody>
          <a:bodyPr wrap="square" rtlCol="0">
            <a:spAutoFit/>
          </a:bodyPr>
          <a:lstStyle/>
          <a:p>
            <a:pPr algn="ctr"/>
            <a:r>
              <a:rPr lang="en-US" sz="2800" b="1" dirty="0">
                <a:solidFill>
                  <a:srgbClr val="00B0F0"/>
                </a:solidFill>
              </a:rPr>
              <a:t>TWO GRAZING TREATMENTS</a:t>
            </a:r>
          </a:p>
          <a:p>
            <a:endParaRPr lang="en-US" dirty="0"/>
          </a:p>
        </p:txBody>
      </p:sp>
    </p:spTree>
    <p:extLst>
      <p:ext uri="{BB962C8B-B14F-4D97-AF65-F5344CB8AC3E}">
        <p14:creationId xmlns:p14="http://schemas.microsoft.com/office/powerpoint/2010/main" val="3186916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539B815-D9C1-4936-9ADD-BD8DD99BE91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628" y="119911"/>
            <a:ext cx="11476628" cy="6535022"/>
          </a:xfrm>
          <a:prstGeom prst="rect">
            <a:avLst/>
          </a:prstGeom>
        </p:spPr>
      </p:pic>
      <p:sp>
        <p:nvSpPr>
          <p:cNvPr id="10" name="TextBox 9">
            <a:extLst>
              <a:ext uri="{FF2B5EF4-FFF2-40B4-BE49-F238E27FC236}">
                <a16:creationId xmlns:a16="http://schemas.microsoft.com/office/drawing/2014/main" id="{4FE8832A-9205-49BA-BBE0-08A8C8136459}"/>
              </a:ext>
            </a:extLst>
          </p:cNvPr>
          <p:cNvSpPr txBox="1"/>
          <p:nvPr/>
        </p:nvSpPr>
        <p:spPr>
          <a:xfrm>
            <a:off x="0" y="173960"/>
            <a:ext cx="12192000" cy="1200329"/>
          </a:xfrm>
          <a:prstGeom prst="rect">
            <a:avLst/>
          </a:prstGeom>
          <a:noFill/>
        </p:spPr>
        <p:txBody>
          <a:bodyPr wrap="square" rtlCol="0">
            <a:spAutoFit/>
          </a:bodyPr>
          <a:lstStyle/>
          <a:p>
            <a:pPr algn="ctr"/>
            <a:r>
              <a:rPr lang="en-US" sz="2000" b="1" i="1" dirty="0">
                <a:solidFill>
                  <a:srgbClr val="00B0F0"/>
                </a:solidFill>
              </a:rPr>
              <a:t>1) </a:t>
            </a:r>
            <a:r>
              <a:rPr lang="en-US" sz="2000" i="1" dirty="0"/>
              <a:t>Do dung beetle community structure and composition differ on bison grazed versus cattle grazed grasslands? </a:t>
            </a:r>
          </a:p>
          <a:p>
            <a:endParaRPr lang="en-US" sz="2400" dirty="0"/>
          </a:p>
          <a:p>
            <a:endParaRPr lang="en-US" sz="2800" dirty="0"/>
          </a:p>
        </p:txBody>
      </p:sp>
      <p:pic>
        <p:nvPicPr>
          <p:cNvPr id="7" name="Picture 6">
            <a:extLst>
              <a:ext uri="{FF2B5EF4-FFF2-40B4-BE49-F238E27FC236}">
                <a16:creationId xmlns:a16="http://schemas.microsoft.com/office/drawing/2014/main" id="{2AD92DC3-1554-439F-BA23-34DFB3230787}"/>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backgroundRemoval t="9907" b="89720" l="5188" r="90698">
                        <a14:foregroundMark x1="23614" y1="51402" x2="11091" y2="20187"/>
                        <a14:foregroundMark x1="11091" y1="20187" x2="25045" y2="11776"/>
                        <a14:foregroundMark x1="25045" y1="11776" x2="39177" y2="18879"/>
                        <a14:foregroundMark x1="39177" y1="18879" x2="45081" y2="28598"/>
                        <a14:foregroundMark x1="28980" y1="16822" x2="11628" y2="14579"/>
                        <a14:foregroundMark x1="11628" y1="14579" x2="11628" y2="21682"/>
                        <a14:foregroundMark x1="22540" y1="11402" x2="6440" y2="16075"/>
                        <a14:foregroundMark x1="6440" y1="16075" x2="5367" y2="12897"/>
                        <a14:foregroundMark x1="29338" y1="13645" x2="18784" y2="13645"/>
                        <a14:foregroundMark x1="26476" y1="58879" x2="18962" y2="73084"/>
                        <a14:foregroundMark x1="18962" y1="73084" x2="30948" y2="83738"/>
                        <a14:foregroundMark x1="30948" y1="83738" x2="66547" y2="91402"/>
                        <a14:foregroundMark x1="66547" y1="91402" x2="83005" y2="86916"/>
                        <a14:foregroundMark x1="83005" y1="86916" x2="90698" y2="69346"/>
                        <a14:foregroundMark x1="90698" y1="69346" x2="75850" y2="36449"/>
                      </a14:backgroundRemoval>
                    </a14:imgEffect>
                  </a14:imgLayer>
                </a14:imgProps>
              </a:ext>
              <a:ext uri="{28A0092B-C50C-407E-A947-70E740481C1C}">
                <a14:useLocalDpi xmlns:a14="http://schemas.microsoft.com/office/drawing/2010/main"/>
              </a:ext>
            </a:extLst>
          </a:blip>
          <a:srcRect/>
          <a:stretch/>
        </p:blipFill>
        <p:spPr>
          <a:xfrm flipH="1">
            <a:off x="-260605" y="5007428"/>
            <a:ext cx="2118316" cy="2024743"/>
          </a:xfrm>
          <a:prstGeom prst="rect">
            <a:avLst/>
          </a:prstGeom>
        </p:spPr>
      </p:pic>
      <p:pic>
        <p:nvPicPr>
          <p:cNvPr id="11" name="Picture 10" descr="A picture containing dark, night sky&#10;&#10;Description automatically generated">
            <a:extLst>
              <a:ext uri="{FF2B5EF4-FFF2-40B4-BE49-F238E27FC236}">
                <a16:creationId xmlns:a16="http://schemas.microsoft.com/office/drawing/2014/main" id="{C5E1AE63-8102-4D63-B916-62F5F22A0E2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flipH="1">
            <a:off x="9304973" y="4339186"/>
            <a:ext cx="3600636" cy="2816405"/>
          </a:xfrm>
          <a:prstGeom prst="rect">
            <a:avLst/>
          </a:prstGeom>
        </p:spPr>
      </p:pic>
      <p:sp>
        <p:nvSpPr>
          <p:cNvPr id="4" name="Rectangle 3">
            <a:extLst>
              <a:ext uri="{FF2B5EF4-FFF2-40B4-BE49-F238E27FC236}">
                <a16:creationId xmlns:a16="http://schemas.microsoft.com/office/drawing/2014/main" id="{99B29488-EA60-4F29-8FF0-574EE40ADC6E}"/>
              </a:ext>
            </a:extLst>
          </p:cNvPr>
          <p:cNvSpPr/>
          <p:nvPr/>
        </p:nvSpPr>
        <p:spPr>
          <a:xfrm>
            <a:off x="4408713" y="774124"/>
            <a:ext cx="511630" cy="428758"/>
          </a:xfrm>
          <a:custGeom>
            <a:avLst/>
            <a:gdLst>
              <a:gd name="connsiteX0" fmla="*/ 0 w 511630"/>
              <a:gd name="connsiteY0" fmla="*/ 0 h 428758"/>
              <a:gd name="connsiteX1" fmla="*/ 511630 w 511630"/>
              <a:gd name="connsiteY1" fmla="*/ 0 h 428758"/>
              <a:gd name="connsiteX2" fmla="*/ 511630 w 511630"/>
              <a:gd name="connsiteY2" fmla="*/ 428758 h 428758"/>
              <a:gd name="connsiteX3" fmla="*/ 0 w 511630"/>
              <a:gd name="connsiteY3" fmla="*/ 428758 h 428758"/>
              <a:gd name="connsiteX4" fmla="*/ 0 w 511630"/>
              <a:gd name="connsiteY4" fmla="*/ 0 h 42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30" h="428758" extrusionOk="0">
                <a:moveTo>
                  <a:pt x="0" y="0"/>
                </a:moveTo>
                <a:cubicBezTo>
                  <a:pt x="173173" y="17906"/>
                  <a:pt x="267073" y="-12267"/>
                  <a:pt x="511630" y="0"/>
                </a:cubicBezTo>
                <a:cubicBezTo>
                  <a:pt x="512101" y="175150"/>
                  <a:pt x="503429" y="268755"/>
                  <a:pt x="511630" y="428758"/>
                </a:cubicBezTo>
                <a:cubicBezTo>
                  <a:pt x="269301" y="422854"/>
                  <a:pt x="113513" y="420684"/>
                  <a:pt x="0" y="428758"/>
                </a:cubicBezTo>
                <a:cubicBezTo>
                  <a:pt x="16139" y="231599"/>
                  <a:pt x="-1217" y="110522"/>
                  <a:pt x="0" y="0"/>
                </a:cubicBezTo>
                <a:close/>
              </a:path>
            </a:pathLst>
          </a:custGeom>
          <a:noFill/>
          <a:ln w="38100">
            <a:solidFill>
              <a:srgbClr val="00B0F0"/>
            </a:solidFill>
            <a:extLst>
              <a:ext uri="{C807C97D-BFC1-408E-A445-0C87EB9F89A2}">
                <ask:lineSketchStyleProps xmlns:ask="http://schemas.microsoft.com/office/drawing/2018/sketchyshapes" xmlns="" sd="375064388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1D375DA-4700-44D0-88C1-FFD7370DA665}"/>
              </a:ext>
            </a:extLst>
          </p:cNvPr>
          <p:cNvSpPr txBox="1"/>
          <p:nvPr/>
        </p:nvSpPr>
        <p:spPr>
          <a:xfrm>
            <a:off x="754454" y="4339186"/>
            <a:ext cx="5819030" cy="800219"/>
          </a:xfrm>
          <a:prstGeom prst="rect">
            <a:avLst/>
          </a:prstGeom>
          <a:noFill/>
        </p:spPr>
        <p:txBody>
          <a:bodyPr wrap="square" rtlCol="0">
            <a:spAutoFit/>
          </a:bodyPr>
          <a:lstStyle/>
          <a:p>
            <a:pPr algn="ctr"/>
            <a:r>
              <a:rPr lang="en-US" sz="2800" b="1" dirty="0">
                <a:solidFill>
                  <a:srgbClr val="00B0F0"/>
                </a:solidFill>
              </a:rPr>
              <a:t>24 SAMPLE POINTS</a:t>
            </a:r>
          </a:p>
          <a:p>
            <a:endParaRPr lang="en-US" dirty="0"/>
          </a:p>
        </p:txBody>
      </p:sp>
      <p:sp>
        <p:nvSpPr>
          <p:cNvPr id="9" name="Rectangle 8">
            <a:extLst>
              <a:ext uri="{FF2B5EF4-FFF2-40B4-BE49-F238E27FC236}">
                <a16:creationId xmlns:a16="http://schemas.microsoft.com/office/drawing/2014/main" id="{BA8E8E81-CD31-42AC-B39F-08FDFD8077E7}"/>
              </a:ext>
            </a:extLst>
          </p:cNvPr>
          <p:cNvSpPr/>
          <p:nvPr/>
        </p:nvSpPr>
        <p:spPr>
          <a:xfrm>
            <a:off x="6319156" y="3073339"/>
            <a:ext cx="511630" cy="428758"/>
          </a:xfrm>
          <a:custGeom>
            <a:avLst/>
            <a:gdLst>
              <a:gd name="connsiteX0" fmla="*/ 0 w 511630"/>
              <a:gd name="connsiteY0" fmla="*/ 0 h 428758"/>
              <a:gd name="connsiteX1" fmla="*/ 511630 w 511630"/>
              <a:gd name="connsiteY1" fmla="*/ 0 h 428758"/>
              <a:gd name="connsiteX2" fmla="*/ 511630 w 511630"/>
              <a:gd name="connsiteY2" fmla="*/ 428758 h 428758"/>
              <a:gd name="connsiteX3" fmla="*/ 0 w 511630"/>
              <a:gd name="connsiteY3" fmla="*/ 428758 h 428758"/>
              <a:gd name="connsiteX4" fmla="*/ 0 w 511630"/>
              <a:gd name="connsiteY4" fmla="*/ 0 h 42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30" h="428758" extrusionOk="0">
                <a:moveTo>
                  <a:pt x="0" y="0"/>
                </a:moveTo>
                <a:cubicBezTo>
                  <a:pt x="173173" y="17906"/>
                  <a:pt x="267073" y="-12267"/>
                  <a:pt x="511630" y="0"/>
                </a:cubicBezTo>
                <a:cubicBezTo>
                  <a:pt x="512101" y="175150"/>
                  <a:pt x="503429" y="268755"/>
                  <a:pt x="511630" y="428758"/>
                </a:cubicBezTo>
                <a:cubicBezTo>
                  <a:pt x="269301" y="422854"/>
                  <a:pt x="113513" y="420684"/>
                  <a:pt x="0" y="428758"/>
                </a:cubicBezTo>
                <a:cubicBezTo>
                  <a:pt x="16139" y="231599"/>
                  <a:pt x="-1217" y="110522"/>
                  <a:pt x="0" y="0"/>
                </a:cubicBezTo>
                <a:close/>
              </a:path>
            </a:pathLst>
          </a:custGeom>
          <a:noFill/>
          <a:ln w="38100">
            <a:solidFill>
              <a:srgbClr val="00B0F0"/>
            </a:solidFill>
            <a:extLst>
              <a:ext uri="{C807C97D-BFC1-408E-A445-0C87EB9F89A2}">
                <ask:lineSketchStyleProps xmlns:ask="http://schemas.microsoft.com/office/drawing/2018/sketchyshapes" xmlns="" sd="375064388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0B2CAA6-C1E1-4FA7-8475-188EEB756505}"/>
              </a:ext>
            </a:extLst>
          </p:cNvPr>
          <p:cNvSpPr/>
          <p:nvPr/>
        </p:nvSpPr>
        <p:spPr>
          <a:xfrm>
            <a:off x="6803570" y="1599933"/>
            <a:ext cx="511630" cy="428758"/>
          </a:xfrm>
          <a:custGeom>
            <a:avLst/>
            <a:gdLst>
              <a:gd name="connsiteX0" fmla="*/ 0 w 511630"/>
              <a:gd name="connsiteY0" fmla="*/ 0 h 428758"/>
              <a:gd name="connsiteX1" fmla="*/ 511630 w 511630"/>
              <a:gd name="connsiteY1" fmla="*/ 0 h 428758"/>
              <a:gd name="connsiteX2" fmla="*/ 511630 w 511630"/>
              <a:gd name="connsiteY2" fmla="*/ 428758 h 428758"/>
              <a:gd name="connsiteX3" fmla="*/ 0 w 511630"/>
              <a:gd name="connsiteY3" fmla="*/ 428758 h 428758"/>
              <a:gd name="connsiteX4" fmla="*/ 0 w 511630"/>
              <a:gd name="connsiteY4" fmla="*/ 0 h 42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30" h="428758" extrusionOk="0">
                <a:moveTo>
                  <a:pt x="0" y="0"/>
                </a:moveTo>
                <a:cubicBezTo>
                  <a:pt x="173173" y="17906"/>
                  <a:pt x="267073" y="-12267"/>
                  <a:pt x="511630" y="0"/>
                </a:cubicBezTo>
                <a:cubicBezTo>
                  <a:pt x="512101" y="175150"/>
                  <a:pt x="503429" y="268755"/>
                  <a:pt x="511630" y="428758"/>
                </a:cubicBezTo>
                <a:cubicBezTo>
                  <a:pt x="269301" y="422854"/>
                  <a:pt x="113513" y="420684"/>
                  <a:pt x="0" y="428758"/>
                </a:cubicBezTo>
                <a:cubicBezTo>
                  <a:pt x="16139" y="231599"/>
                  <a:pt x="-1217" y="110522"/>
                  <a:pt x="0" y="0"/>
                </a:cubicBezTo>
                <a:close/>
              </a:path>
            </a:pathLst>
          </a:custGeom>
          <a:noFill/>
          <a:ln w="38100">
            <a:solidFill>
              <a:srgbClr val="00B0F0"/>
            </a:solidFill>
            <a:extLst>
              <a:ext uri="{C807C97D-BFC1-408E-A445-0C87EB9F89A2}">
                <ask:lineSketchStyleProps xmlns:ask="http://schemas.microsoft.com/office/drawing/2018/sketchyshapes" xmlns="" sd="375064388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1DCF7B0-E500-4902-8480-B060460C6277}"/>
              </a:ext>
            </a:extLst>
          </p:cNvPr>
          <p:cNvSpPr/>
          <p:nvPr/>
        </p:nvSpPr>
        <p:spPr>
          <a:xfrm>
            <a:off x="5868942" y="3624149"/>
            <a:ext cx="511630" cy="428758"/>
          </a:xfrm>
          <a:custGeom>
            <a:avLst/>
            <a:gdLst>
              <a:gd name="connsiteX0" fmla="*/ 0 w 511630"/>
              <a:gd name="connsiteY0" fmla="*/ 0 h 428758"/>
              <a:gd name="connsiteX1" fmla="*/ 511630 w 511630"/>
              <a:gd name="connsiteY1" fmla="*/ 0 h 428758"/>
              <a:gd name="connsiteX2" fmla="*/ 511630 w 511630"/>
              <a:gd name="connsiteY2" fmla="*/ 428758 h 428758"/>
              <a:gd name="connsiteX3" fmla="*/ 0 w 511630"/>
              <a:gd name="connsiteY3" fmla="*/ 428758 h 428758"/>
              <a:gd name="connsiteX4" fmla="*/ 0 w 511630"/>
              <a:gd name="connsiteY4" fmla="*/ 0 h 42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30" h="428758" extrusionOk="0">
                <a:moveTo>
                  <a:pt x="0" y="0"/>
                </a:moveTo>
                <a:cubicBezTo>
                  <a:pt x="173173" y="17906"/>
                  <a:pt x="267073" y="-12267"/>
                  <a:pt x="511630" y="0"/>
                </a:cubicBezTo>
                <a:cubicBezTo>
                  <a:pt x="512101" y="175150"/>
                  <a:pt x="503429" y="268755"/>
                  <a:pt x="511630" y="428758"/>
                </a:cubicBezTo>
                <a:cubicBezTo>
                  <a:pt x="269301" y="422854"/>
                  <a:pt x="113513" y="420684"/>
                  <a:pt x="0" y="428758"/>
                </a:cubicBezTo>
                <a:cubicBezTo>
                  <a:pt x="16139" y="231599"/>
                  <a:pt x="-1217" y="110522"/>
                  <a:pt x="0" y="0"/>
                </a:cubicBezTo>
                <a:close/>
              </a:path>
            </a:pathLst>
          </a:custGeom>
          <a:noFill/>
          <a:ln w="38100">
            <a:solidFill>
              <a:srgbClr val="00B0F0"/>
            </a:solidFill>
            <a:extLst>
              <a:ext uri="{C807C97D-BFC1-408E-A445-0C87EB9F89A2}">
                <ask:lineSketchStyleProps xmlns:ask="http://schemas.microsoft.com/office/drawing/2018/sketchyshapes" xmlns="" sd="375064388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7565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ss, photo, sign, different&#10;&#10;Description automatically generated">
            <a:extLst>
              <a:ext uri="{FF2B5EF4-FFF2-40B4-BE49-F238E27FC236}">
                <a16:creationId xmlns:a16="http://schemas.microsoft.com/office/drawing/2014/main" id="{30E29C66-D359-45EB-AECC-972A5A3DF49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1292" y="254842"/>
            <a:ext cx="11769415" cy="6603158"/>
          </a:xfrm>
          <a:prstGeom prst="rect">
            <a:avLst/>
          </a:prstGeom>
        </p:spPr>
      </p:pic>
      <p:grpSp>
        <p:nvGrpSpPr>
          <p:cNvPr id="5" name="Group 4">
            <a:extLst>
              <a:ext uri="{FF2B5EF4-FFF2-40B4-BE49-F238E27FC236}">
                <a16:creationId xmlns:a16="http://schemas.microsoft.com/office/drawing/2014/main" id="{CE7FFA0F-4E48-4B10-9609-688B7BFA0A2E}"/>
              </a:ext>
            </a:extLst>
          </p:cNvPr>
          <p:cNvGrpSpPr/>
          <p:nvPr/>
        </p:nvGrpSpPr>
        <p:grpSpPr>
          <a:xfrm>
            <a:off x="3955438" y="858682"/>
            <a:ext cx="4281121" cy="4521531"/>
            <a:chOff x="3955438" y="858682"/>
            <a:chExt cx="4281121" cy="4521531"/>
          </a:xfrm>
        </p:grpSpPr>
        <p:pic>
          <p:nvPicPr>
            <p:cNvPr id="2" name="Picture 1">
              <a:extLst>
                <a:ext uri="{FF2B5EF4-FFF2-40B4-BE49-F238E27FC236}">
                  <a16:creationId xmlns:a16="http://schemas.microsoft.com/office/drawing/2014/main" id="{3A99C238-C693-4EE7-8C2F-888360EC5388}"/>
                </a:ext>
              </a:extLst>
            </p:cNvPr>
            <p:cNvPicPr>
              <a:picLocks noChangeAspect="1"/>
            </p:cNvPicPr>
            <p:nvPr/>
          </p:nvPicPr>
          <p:blipFill>
            <a:blip r:embed="rId4"/>
            <a:stretch>
              <a:fillRect/>
            </a:stretch>
          </p:blipFill>
          <p:spPr>
            <a:xfrm>
              <a:off x="3955438" y="858682"/>
              <a:ext cx="4281121" cy="3594526"/>
            </a:xfrm>
            <a:prstGeom prst="rect">
              <a:avLst/>
            </a:prstGeom>
          </p:spPr>
        </p:pic>
        <p:sp>
          <p:nvSpPr>
            <p:cNvPr id="3" name="TextBox 2">
              <a:extLst>
                <a:ext uri="{FF2B5EF4-FFF2-40B4-BE49-F238E27FC236}">
                  <a16:creationId xmlns:a16="http://schemas.microsoft.com/office/drawing/2014/main" id="{0E664D82-7D1F-46DF-B765-F286BB35677D}"/>
                </a:ext>
              </a:extLst>
            </p:cNvPr>
            <p:cNvSpPr txBox="1"/>
            <p:nvPr/>
          </p:nvSpPr>
          <p:spPr>
            <a:xfrm>
              <a:off x="4062044" y="4733882"/>
              <a:ext cx="4067907" cy="646331"/>
            </a:xfrm>
            <a:prstGeom prst="rect">
              <a:avLst/>
            </a:prstGeom>
            <a:solidFill>
              <a:schemeClr val="bg1"/>
            </a:solidFill>
          </p:spPr>
          <p:txBody>
            <a:bodyPr wrap="square" rtlCol="0">
              <a:spAutoFit/>
            </a:bodyPr>
            <a:lstStyle/>
            <a:p>
              <a:pPr algn="ctr"/>
              <a:r>
                <a:rPr lang="en-US" dirty="0"/>
                <a:t>$380 million annual impact on the U.S. cattle industry </a:t>
              </a:r>
              <a:r>
                <a:rPr lang="en-US" sz="1600" dirty="0">
                  <a:solidFill>
                    <a:schemeClr val="bg1">
                      <a:lumMod val="65000"/>
                    </a:schemeClr>
                  </a:solidFill>
                </a:rPr>
                <a:t>(Losey &amp; Vaughan 2006)</a:t>
              </a:r>
              <a:r>
                <a:rPr lang="en-US" sz="1600" dirty="0"/>
                <a:t>.</a:t>
              </a:r>
              <a:endParaRPr lang="en-US" dirty="0">
                <a:solidFill>
                  <a:schemeClr val="bg1">
                    <a:lumMod val="65000"/>
                  </a:schemeClr>
                </a:solidFill>
              </a:endParaRPr>
            </a:p>
          </p:txBody>
        </p:sp>
      </p:grpSp>
      <p:sp>
        <p:nvSpPr>
          <p:cNvPr id="7" name="TextBox 6">
            <a:extLst>
              <a:ext uri="{FF2B5EF4-FFF2-40B4-BE49-F238E27FC236}">
                <a16:creationId xmlns:a16="http://schemas.microsoft.com/office/drawing/2014/main" id="{4F60889D-A109-7B40-8CEF-6357B0497C09}"/>
              </a:ext>
            </a:extLst>
          </p:cNvPr>
          <p:cNvSpPr txBox="1"/>
          <p:nvPr/>
        </p:nvSpPr>
        <p:spPr>
          <a:xfrm>
            <a:off x="9867010" y="6103090"/>
            <a:ext cx="1737079" cy="369332"/>
          </a:xfrm>
          <a:prstGeom prst="rect">
            <a:avLst/>
          </a:prstGeom>
          <a:noFill/>
        </p:spPr>
        <p:txBody>
          <a:bodyPr wrap="none" rtlCol="0">
            <a:spAutoFit/>
          </a:bodyPr>
          <a:lstStyle/>
          <a:p>
            <a:r>
              <a:rPr lang="en-US" dirty="0"/>
              <a:t>©Morgan Trible </a:t>
            </a:r>
          </a:p>
        </p:txBody>
      </p:sp>
    </p:spTree>
    <p:extLst>
      <p:ext uri="{BB962C8B-B14F-4D97-AF65-F5344CB8AC3E}">
        <p14:creationId xmlns:p14="http://schemas.microsoft.com/office/powerpoint/2010/main" val="254537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539B815-D9C1-4936-9ADD-BD8DD99BE91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628" y="119911"/>
            <a:ext cx="11476628" cy="6535022"/>
          </a:xfrm>
          <a:prstGeom prst="rect">
            <a:avLst/>
          </a:prstGeom>
        </p:spPr>
      </p:pic>
      <p:sp>
        <p:nvSpPr>
          <p:cNvPr id="10" name="TextBox 9">
            <a:extLst>
              <a:ext uri="{FF2B5EF4-FFF2-40B4-BE49-F238E27FC236}">
                <a16:creationId xmlns:a16="http://schemas.microsoft.com/office/drawing/2014/main" id="{4FE8832A-9205-49BA-BBE0-08A8C8136459}"/>
              </a:ext>
            </a:extLst>
          </p:cNvPr>
          <p:cNvSpPr txBox="1"/>
          <p:nvPr/>
        </p:nvSpPr>
        <p:spPr>
          <a:xfrm>
            <a:off x="0" y="173960"/>
            <a:ext cx="12192000" cy="1200329"/>
          </a:xfrm>
          <a:prstGeom prst="rect">
            <a:avLst/>
          </a:prstGeom>
          <a:noFill/>
        </p:spPr>
        <p:txBody>
          <a:bodyPr wrap="square" rtlCol="0">
            <a:spAutoFit/>
          </a:bodyPr>
          <a:lstStyle/>
          <a:p>
            <a:pPr algn="ctr"/>
            <a:r>
              <a:rPr lang="en-US" sz="2000" b="1" i="1" dirty="0">
                <a:solidFill>
                  <a:srgbClr val="00B0F0"/>
                </a:solidFill>
              </a:rPr>
              <a:t>1) </a:t>
            </a:r>
            <a:r>
              <a:rPr lang="en-US" sz="2000" i="1" dirty="0"/>
              <a:t>Do dung beetle community structure and composition differ on bison grazed versus cattle grazed grasslands? </a:t>
            </a:r>
          </a:p>
          <a:p>
            <a:endParaRPr lang="en-US" sz="2400" dirty="0"/>
          </a:p>
          <a:p>
            <a:endParaRPr lang="en-US" sz="2800" dirty="0"/>
          </a:p>
        </p:txBody>
      </p:sp>
      <p:pic>
        <p:nvPicPr>
          <p:cNvPr id="7" name="Picture 6">
            <a:extLst>
              <a:ext uri="{FF2B5EF4-FFF2-40B4-BE49-F238E27FC236}">
                <a16:creationId xmlns:a16="http://schemas.microsoft.com/office/drawing/2014/main" id="{2AD92DC3-1554-439F-BA23-34DFB3230787}"/>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backgroundRemoval t="9907" b="89720" l="5188" r="90698">
                        <a14:foregroundMark x1="23614" y1="51402" x2="11091" y2="20187"/>
                        <a14:foregroundMark x1="11091" y1="20187" x2="25045" y2="11776"/>
                        <a14:foregroundMark x1="25045" y1="11776" x2="39177" y2="18879"/>
                        <a14:foregroundMark x1="39177" y1="18879" x2="45081" y2="28598"/>
                        <a14:foregroundMark x1="28980" y1="16822" x2="11628" y2="14579"/>
                        <a14:foregroundMark x1="11628" y1="14579" x2="11628" y2="21682"/>
                        <a14:foregroundMark x1="22540" y1="11402" x2="6440" y2="16075"/>
                        <a14:foregroundMark x1="6440" y1="16075" x2="5367" y2="12897"/>
                        <a14:foregroundMark x1="29338" y1="13645" x2="18784" y2="13645"/>
                        <a14:foregroundMark x1="26476" y1="58879" x2="18962" y2="73084"/>
                        <a14:foregroundMark x1="18962" y1="73084" x2="30948" y2="83738"/>
                        <a14:foregroundMark x1="30948" y1="83738" x2="66547" y2="91402"/>
                        <a14:foregroundMark x1="66547" y1="91402" x2="83005" y2="86916"/>
                        <a14:foregroundMark x1="83005" y1="86916" x2="90698" y2="69346"/>
                        <a14:foregroundMark x1="90698" y1="69346" x2="75850" y2="36449"/>
                      </a14:backgroundRemoval>
                    </a14:imgEffect>
                  </a14:imgLayer>
                </a14:imgProps>
              </a:ext>
              <a:ext uri="{28A0092B-C50C-407E-A947-70E740481C1C}">
                <a14:useLocalDpi xmlns:a14="http://schemas.microsoft.com/office/drawing/2010/main"/>
              </a:ext>
            </a:extLst>
          </a:blip>
          <a:srcRect/>
          <a:stretch/>
        </p:blipFill>
        <p:spPr>
          <a:xfrm flipH="1">
            <a:off x="-260605" y="5007428"/>
            <a:ext cx="2118316" cy="2024743"/>
          </a:xfrm>
          <a:prstGeom prst="rect">
            <a:avLst/>
          </a:prstGeom>
        </p:spPr>
      </p:pic>
      <p:pic>
        <p:nvPicPr>
          <p:cNvPr id="11" name="Picture 10" descr="A picture containing dark, night sky&#10;&#10;Description automatically generated">
            <a:extLst>
              <a:ext uri="{FF2B5EF4-FFF2-40B4-BE49-F238E27FC236}">
                <a16:creationId xmlns:a16="http://schemas.microsoft.com/office/drawing/2014/main" id="{C5E1AE63-8102-4D63-B916-62F5F22A0E2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flipH="1">
            <a:off x="9304973" y="4339186"/>
            <a:ext cx="3600636" cy="2816405"/>
          </a:xfrm>
          <a:prstGeom prst="rect">
            <a:avLst/>
          </a:prstGeom>
        </p:spPr>
      </p:pic>
      <p:sp>
        <p:nvSpPr>
          <p:cNvPr id="8" name="TextBox 7">
            <a:extLst>
              <a:ext uri="{FF2B5EF4-FFF2-40B4-BE49-F238E27FC236}">
                <a16:creationId xmlns:a16="http://schemas.microsoft.com/office/drawing/2014/main" id="{6B217F73-0DB8-42E5-9E7A-FA5C9B639E6C}"/>
              </a:ext>
            </a:extLst>
          </p:cNvPr>
          <p:cNvSpPr txBox="1"/>
          <p:nvPr/>
        </p:nvSpPr>
        <p:spPr>
          <a:xfrm>
            <a:off x="1394488" y="4403233"/>
            <a:ext cx="6398565" cy="800219"/>
          </a:xfrm>
          <a:prstGeom prst="rect">
            <a:avLst/>
          </a:prstGeom>
          <a:noFill/>
        </p:spPr>
        <p:txBody>
          <a:bodyPr wrap="square" rtlCol="0">
            <a:spAutoFit/>
          </a:bodyPr>
          <a:lstStyle/>
          <a:p>
            <a:pPr algn="ctr"/>
            <a:r>
              <a:rPr lang="en-US" sz="2800" b="1" dirty="0">
                <a:solidFill>
                  <a:srgbClr val="00B0F0"/>
                </a:solidFill>
              </a:rPr>
              <a:t>FOUR ENVIRONMENTAL FACTORS</a:t>
            </a:r>
          </a:p>
          <a:p>
            <a:endParaRPr lang="en-US" dirty="0"/>
          </a:p>
        </p:txBody>
      </p:sp>
      <p:sp>
        <p:nvSpPr>
          <p:cNvPr id="5" name="Oval 4">
            <a:extLst>
              <a:ext uri="{FF2B5EF4-FFF2-40B4-BE49-F238E27FC236}">
                <a16:creationId xmlns:a16="http://schemas.microsoft.com/office/drawing/2014/main" id="{4589A099-51DD-4ECC-87BD-CF5ED05C52A7}"/>
              </a:ext>
            </a:extLst>
          </p:cNvPr>
          <p:cNvSpPr/>
          <p:nvPr/>
        </p:nvSpPr>
        <p:spPr>
          <a:xfrm>
            <a:off x="3222171" y="2623457"/>
            <a:ext cx="1371600" cy="1317172"/>
          </a:xfrm>
          <a:custGeom>
            <a:avLst/>
            <a:gdLst>
              <a:gd name="connsiteX0" fmla="*/ 0 w 1371600"/>
              <a:gd name="connsiteY0" fmla="*/ 658586 h 1317172"/>
              <a:gd name="connsiteX1" fmla="*/ 685800 w 1371600"/>
              <a:gd name="connsiteY1" fmla="*/ 0 h 1317172"/>
              <a:gd name="connsiteX2" fmla="*/ 1371600 w 1371600"/>
              <a:gd name="connsiteY2" fmla="*/ 658586 h 1317172"/>
              <a:gd name="connsiteX3" fmla="*/ 685800 w 1371600"/>
              <a:gd name="connsiteY3" fmla="*/ 1317172 h 1317172"/>
              <a:gd name="connsiteX4" fmla="*/ 0 w 1371600"/>
              <a:gd name="connsiteY4" fmla="*/ 658586 h 131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17172" extrusionOk="0">
                <a:moveTo>
                  <a:pt x="0" y="658586"/>
                </a:moveTo>
                <a:cubicBezTo>
                  <a:pt x="76332" y="265654"/>
                  <a:pt x="293957" y="9989"/>
                  <a:pt x="685800" y="0"/>
                </a:cubicBezTo>
                <a:cubicBezTo>
                  <a:pt x="1025535" y="21715"/>
                  <a:pt x="1308932" y="313860"/>
                  <a:pt x="1371600" y="658586"/>
                </a:cubicBezTo>
                <a:cubicBezTo>
                  <a:pt x="1367491" y="1049299"/>
                  <a:pt x="998301" y="1336943"/>
                  <a:pt x="685800" y="1317172"/>
                </a:cubicBezTo>
                <a:cubicBezTo>
                  <a:pt x="294610" y="1312376"/>
                  <a:pt x="-13849" y="1023647"/>
                  <a:pt x="0" y="658586"/>
                </a:cubicBezTo>
                <a:close/>
              </a:path>
            </a:pathLst>
          </a:custGeom>
          <a:noFill/>
          <a:ln w="28575">
            <a:solidFill>
              <a:srgbClr val="00B0F0"/>
            </a:solidFill>
            <a:extLst>
              <a:ext uri="{C807C97D-BFC1-408E-A445-0C87EB9F89A2}">
                <ask:lineSketchStyleProps xmlns:ask="http://schemas.microsoft.com/office/drawing/2018/sketchyshapes" xmlns="" sd="723385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2B4057F-556B-46C7-9FE0-DE41C07DA628}"/>
              </a:ext>
            </a:extLst>
          </p:cNvPr>
          <p:cNvSpPr/>
          <p:nvPr/>
        </p:nvSpPr>
        <p:spPr>
          <a:xfrm>
            <a:off x="8142841" y="1153729"/>
            <a:ext cx="1371600" cy="1317172"/>
          </a:xfrm>
          <a:custGeom>
            <a:avLst/>
            <a:gdLst>
              <a:gd name="connsiteX0" fmla="*/ 0 w 1371600"/>
              <a:gd name="connsiteY0" fmla="*/ 658586 h 1317172"/>
              <a:gd name="connsiteX1" fmla="*/ 685800 w 1371600"/>
              <a:gd name="connsiteY1" fmla="*/ 0 h 1317172"/>
              <a:gd name="connsiteX2" fmla="*/ 1371600 w 1371600"/>
              <a:gd name="connsiteY2" fmla="*/ 658586 h 1317172"/>
              <a:gd name="connsiteX3" fmla="*/ 685800 w 1371600"/>
              <a:gd name="connsiteY3" fmla="*/ 1317172 h 1317172"/>
              <a:gd name="connsiteX4" fmla="*/ 0 w 1371600"/>
              <a:gd name="connsiteY4" fmla="*/ 658586 h 131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17172" extrusionOk="0">
                <a:moveTo>
                  <a:pt x="0" y="658586"/>
                </a:moveTo>
                <a:cubicBezTo>
                  <a:pt x="76332" y="265654"/>
                  <a:pt x="293957" y="9989"/>
                  <a:pt x="685800" y="0"/>
                </a:cubicBezTo>
                <a:cubicBezTo>
                  <a:pt x="1025535" y="21715"/>
                  <a:pt x="1308932" y="313860"/>
                  <a:pt x="1371600" y="658586"/>
                </a:cubicBezTo>
                <a:cubicBezTo>
                  <a:pt x="1367491" y="1049299"/>
                  <a:pt x="998301" y="1336943"/>
                  <a:pt x="685800" y="1317172"/>
                </a:cubicBezTo>
                <a:cubicBezTo>
                  <a:pt x="294610" y="1312376"/>
                  <a:pt x="-13849" y="1023647"/>
                  <a:pt x="0" y="658586"/>
                </a:cubicBezTo>
                <a:close/>
              </a:path>
            </a:pathLst>
          </a:custGeom>
          <a:noFill/>
          <a:ln w="28575">
            <a:solidFill>
              <a:srgbClr val="00B0F0"/>
            </a:solidFill>
            <a:extLst>
              <a:ext uri="{C807C97D-BFC1-408E-A445-0C87EB9F89A2}">
                <ask:lineSketchStyleProps xmlns:ask="http://schemas.microsoft.com/office/drawing/2018/sketchyshapes" xmlns="" sd="723385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BB37FA4-5649-4F46-8C7F-3C4F1A17C00C}"/>
              </a:ext>
            </a:extLst>
          </p:cNvPr>
          <p:cNvSpPr/>
          <p:nvPr/>
        </p:nvSpPr>
        <p:spPr>
          <a:xfrm>
            <a:off x="7923681" y="4042161"/>
            <a:ext cx="631535" cy="594049"/>
          </a:xfrm>
          <a:custGeom>
            <a:avLst/>
            <a:gdLst>
              <a:gd name="connsiteX0" fmla="*/ 0 w 631535"/>
              <a:gd name="connsiteY0" fmla="*/ 297025 h 594049"/>
              <a:gd name="connsiteX1" fmla="*/ 315768 w 631535"/>
              <a:gd name="connsiteY1" fmla="*/ 0 h 594049"/>
              <a:gd name="connsiteX2" fmla="*/ 631536 w 631535"/>
              <a:gd name="connsiteY2" fmla="*/ 297025 h 594049"/>
              <a:gd name="connsiteX3" fmla="*/ 315768 w 631535"/>
              <a:gd name="connsiteY3" fmla="*/ 594050 h 594049"/>
              <a:gd name="connsiteX4" fmla="*/ 0 w 631535"/>
              <a:gd name="connsiteY4" fmla="*/ 297025 h 594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535" h="594049" extrusionOk="0">
                <a:moveTo>
                  <a:pt x="0" y="297025"/>
                </a:moveTo>
                <a:cubicBezTo>
                  <a:pt x="6456" y="130513"/>
                  <a:pt x="117065" y="18556"/>
                  <a:pt x="315768" y="0"/>
                </a:cubicBezTo>
                <a:cubicBezTo>
                  <a:pt x="479282" y="6054"/>
                  <a:pt x="594403" y="144242"/>
                  <a:pt x="631536" y="297025"/>
                </a:cubicBezTo>
                <a:cubicBezTo>
                  <a:pt x="630078" y="470640"/>
                  <a:pt x="477179" y="597924"/>
                  <a:pt x="315768" y="594050"/>
                </a:cubicBezTo>
                <a:cubicBezTo>
                  <a:pt x="136493" y="592167"/>
                  <a:pt x="-40554" y="464975"/>
                  <a:pt x="0" y="297025"/>
                </a:cubicBezTo>
                <a:close/>
              </a:path>
            </a:pathLst>
          </a:custGeom>
          <a:noFill/>
          <a:ln w="28575">
            <a:solidFill>
              <a:srgbClr val="00B0F0"/>
            </a:solidFill>
            <a:extLst>
              <a:ext uri="{C807C97D-BFC1-408E-A445-0C87EB9F89A2}">
                <ask:lineSketchStyleProps xmlns:ask="http://schemas.microsoft.com/office/drawing/2018/sketchyshapes" xmlns="" sd="723385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608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539B815-D9C1-4936-9ADD-BD8DD99BE91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628" y="119911"/>
            <a:ext cx="11476628" cy="6535022"/>
          </a:xfrm>
          <a:prstGeom prst="rect">
            <a:avLst/>
          </a:prstGeom>
        </p:spPr>
      </p:pic>
      <p:sp>
        <p:nvSpPr>
          <p:cNvPr id="10" name="TextBox 9">
            <a:extLst>
              <a:ext uri="{FF2B5EF4-FFF2-40B4-BE49-F238E27FC236}">
                <a16:creationId xmlns:a16="http://schemas.microsoft.com/office/drawing/2014/main" id="{4FE8832A-9205-49BA-BBE0-08A8C8136459}"/>
              </a:ext>
            </a:extLst>
          </p:cNvPr>
          <p:cNvSpPr txBox="1"/>
          <p:nvPr/>
        </p:nvSpPr>
        <p:spPr>
          <a:xfrm>
            <a:off x="0" y="173960"/>
            <a:ext cx="12192000" cy="1200329"/>
          </a:xfrm>
          <a:prstGeom prst="rect">
            <a:avLst/>
          </a:prstGeom>
          <a:noFill/>
        </p:spPr>
        <p:txBody>
          <a:bodyPr wrap="square" rtlCol="0">
            <a:spAutoFit/>
          </a:bodyPr>
          <a:lstStyle/>
          <a:p>
            <a:pPr algn="ctr"/>
            <a:r>
              <a:rPr lang="en-US" sz="2000" b="1" i="1" dirty="0">
                <a:solidFill>
                  <a:srgbClr val="00B0F0"/>
                </a:solidFill>
              </a:rPr>
              <a:t>1) </a:t>
            </a:r>
            <a:r>
              <a:rPr lang="en-US" sz="2000" i="1" dirty="0"/>
              <a:t>Do dung beetle community structure and composition differ on bison grazed versus cattle grazed grasslands? </a:t>
            </a:r>
          </a:p>
          <a:p>
            <a:endParaRPr lang="en-US" sz="2400" dirty="0"/>
          </a:p>
          <a:p>
            <a:endParaRPr lang="en-US" sz="2800" dirty="0"/>
          </a:p>
        </p:txBody>
      </p:sp>
      <p:pic>
        <p:nvPicPr>
          <p:cNvPr id="7" name="Picture 6">
            <a:extLst>
              <a:ext uri="{FF2B5EF4-FFF2-40B4-BE49-F238E27FC236}">
                <a16:creationId xmlns:a16="http://schemas.microsoft.com/office/drawing/2014/main" id="{2AD92DC3-1554-439F-BA23-34DFB3230787}"/>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backgroundRemoval t="9907" b="89720" l="5188" r="90698">
                        <a14:foregroundMark x1="23614" y1="51402" x2="11091" y2="20187"/>
                        <a14:foregroundMark x1="11091" y1="20187" x2="25045" y2="11776"/>
                        <a14:foregroundMark x1="25045" y1="11776" x2="39177" y2="18879"/>
                        <a14:foregroundMark x1="39177" y1="18879" x2="45081" y2="28598"/>
                        <a14:foregroundMark x1="28980" y1="16822" x2="11628" y2="14579"/>
                        <a14:foregroundMark x1="11628" y1="14579" x2="11628" y2="21682"/>
                        <a14:foregroundMark x1="22540" y1="11402" x2="6440" y2="16075"/>
                        <a14:foregroundMark x1="6440" y1="16075" x2="5367" y2="12897"/>
                        <a14:foregroundMark x1="29338" y1="13645" x2="18784" y2="13645"/>
                        <a14:foregroundMark x1="26476" y1="58879" x2="18962" y2="73084"/>
                        <a14:foregroundMark x1="18962" y1="73084" x2="30948" y2="83738"/>
                        <a14:foregroundMark x1="30948" y1="83738" x2="66547" y2="91402"/>
                        <a14:foregroundMark x1="66547" y1="91402" x2="83005" y2="86916"/>
                        <a14:foregroundMark x1="83005" y1="86916" x2="90698" y2="69346"/>
                        <a14:foregroundMark x1="90698" y1="69346" x2="75850" y2="36449"/>
                      </a14:backgroundRemoval>
                    </a14:imgEffect>
                  </a14:imgLayer>
                </a14:imgProps>
              </a:ext>
              <a:ext uri="{28A0092B-C50C-407E-A947-70E740481C1C}">
                <a14:useLocalDpi xmlns:a14="http://schemas.microsoft.com/office/drawing/2010/main"/>
              </a:ext>
            </a:extLst>
          </a:blip>
          <a:srcRect/>
          <a:stretch/>
        </p:blipFill>
        <p:spPr>
          <a:xfrm flipH="1">
            <a:off x="-260605" y="5007428"/>
            <a:ext cx="2118316" cy="2024743"/>
          </a:xfrm>
          <a:prstGeom prst="rect">
            <a:avLst/>
          </a:prstGeom>
        </p:spPr>
      </p:pic>
      <p:pic>
        <p:nvPicPr>
          <p:cNvPr id="11" name="Picture 10" descr="A picture containing dark, night sky&#10;&#10;Description automatically generated">
            <a:extLst>
              <a:ext uri="{FF2B5EF4-FFF2-40B4-BE49-F238E27FC236}">
                <a16:creationId xmlns:a16="http://schemas.microsoft.com/office/drawing/2014/main" id="{C5E1AE63-8102-4D63-B916-62F5F22A0E2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flipH="1">
            <a:off x="9304973" y="4339186"/>
            <a:ext cx="3600636" cy="2816405"/>
          </a:xfrm>
          <a:prstGeom prst="rect">
            <a:avLst/>
          </a:prstGeom>
        </p:spPr>
      </p:pic>
      <p:sp>
        <p:nvSpPr>
          <p:cNvPr id="4" name="Rectangle 3">
            <a:extLst>
              <a:ext uri="{FF2B5EF4-FFF2-40B4-BE49-F238E27FC236}">
                <a16:creationId xmlns:a16="http://schemas.microsoft.com/office/drawing/2014/main" id="{99B29488-EA60-4F29-8FF0-574EE40ADC6E}"/>
              </a:ext>
            </a:extLst>
          </p:cNvPr>
          <p:cNvSpPr/>
          <p:nvPr/>
        </p:nvSpPr>
        <p:spPr>
          <a:xfrm>
            <a:off x="1611086" y="654494"/>
            <a:ext cx="2118316" cy="1323789"/>
          </a:xfrm>
          <a:custGeom>
            <a:avLst/>
            <a:gdLst>
              <a:gd name="connsiteX0" fmla="*/ 0 w 2118316"/>
              <a:gd name="connsiteY0" fmla="*/ 0 h 1323789"/>
              <a:gd name="connsiteX1" fmla="*/ 571945 w 2118316"/>
              <a:gd name="connsiteY1" fmla="*/ 0 h 1323789"/>
              <a:gd name="connsiteX2" fmla="*/ 1080341 w 2118316"/>
              <a:gd name="connsiteY2" fmla="*/ 0 h 1323789"/>
              <a:gd name="connsiteX3" fmla="*/ 1546371 w 2118316"/>
              <a:gd name="connsiteY3" fmla="*/ 0 h 1323789"/>
              <a:gd name="connsiteX4" fmla="*/ 2118316 w 2118316"/>
              <a:gd name="connsiteY4" fmla="*/ 0 h 1323789"/>
              <a:gd name="connsiteX5" fmla="*/ 2118316 w 2118316"/>
              <a:gd name="connsiteY5" fmla="*/ 688370 h 1323789"/>
              <a:gd name="connsiteX6" fmla="*/ 2118316 w 2118316"/>
              <a:gd name="connsiteY6" fmla="*/ 1323789 h 1323789"/>
              <a:gd name="connsiteX7" fmla="*/ 1588737 w 2118316"/>
              <a:gd name="connsiteY7" fmla="*/ 1323789 h 1323789"/>
              <a:gd name="connsiteX8" fmla="*/ 1037975 w 2118316"/>
              <a:gd name="connsiteY8" fmla="*/ 1323789 h 1323789"/>
              <a:gd name="connsiteX9" fmla="*/ 508396 w 2118316"/>
              <a:gd name="connsiteY9" fmla="*/ 1323789 h 1323789"/>
              <a:gd name="connsiteX10" fmla="*/ 0 w 2118316"/>
              <a:gd name="connsiteY10" fmla="*/ 1323789 h 1323789"/>
              <a:gd name="connsiteX11" fmla="*/ 0 w 2118316"/>
              <a:gd name="connsiteY11" fmla="*/ 661895 h 1323789"/>
              <a:gd name="connsiteX12" fmla="*/ 0 w 2118316"/>
              <a:gd name="connsiteY12" fmla="*/ 0 h 132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316" h="1323789" extrusionOk="0">
                <a:moveTo>
                  <a:pt x="0" y="0"/>
                </a:moveTo>
                <a:cubicBezTo>
                  <a:pt x="180774" y="16143"/>
                  <a:pt x="454033" y="-5435"/>
                  <a:pt x="571945" y="0"/>
                </a:cubicBezTo>
                <a:cubicBezTo>
                  <a:pt x="689857" y="5435"/>
                  <a:pt x="945001" y="14014"/>
                  <a:pt x="1080341" y="0"/>
                </a:cubicBezTo>
                <a:cubicBezTo>
                  <a:pt x="1215681" y="-14014"/>
                  <a:pt x="1386146" y="-6174"/>
                  <a:pt x="1546371" y="0"/>
                </a:cubicBezTo>
                <a:cubicBezTo>
                  <a:pt x="1706596" y="6174"/>
                  <a:pt x="1982572" y="-8223"/>
                  <a:pt x="2118316" y="0"/>
                </a:cubicBezTo>
                <a:cubicBezTo>
                  <a:pt x="2141879" y="300407"/>
                  <a:pt x="2131980" y="495725"/>
                  <a:pt x="2118316" y="688370"/>
                </a:cubicBezTo>
                <a:cubicBezTo>
                  <a:pt x="2104653" y="881015"/>
                  <a:pt x="2102851" y="1171012"/>
                  <a:pt x="2118316" y="1323789"/>
                </a:cubicBezTo>
                <a:cubicBezTo>
                  <a:pt x="1912303" y="1329861"/>
                  <a:pt x="1788312" y="1334255"/>
                  <a:pt x="1588737" y="1323789"/>
                </a:cubicBezTo>
                <a:cubicBezTo>
                  <a:pt x="1389162" y="1313323"/>
                  <a:pt x="1280676" y="1323122"/>
                  <a:pt x="1037975" y="1323789"/>
                </a:cubicBezTo>
                <a:cubicBezTo>
                  <a:pt x="795274" y="1324456"/>
                  <a:pt x="740575" y="1345732"/>
                  <a:pt x="508396" y="1323789"/>
                </a:cubicBezTo>
                <a:cubicBezTo>
                  <a:pt x="276217" y="1301846"/>
                  <a:pt x="241120" y="1347944"/>
                  <a:pt x="0" y="1323789"/>
                </a:cubicBezTo>
                <a:cubicBezTo>
                  <a:pt x="20442" y="993176"/>
                  <a:pt x="6341" y="925617"/>
                  <a:pt x="0" y="661895"/>
                </a:cubicBezTo>
                <a:cubicBezTo>
                  <a:pt x="-6341" y="398173"/>
                  <a:pt x="-4002" y="242673"/>
                  <a:pt x="0" y="0"/>
                </a:cubicBezTo>
                <a:close/>
              </a:path>
            </a:pathLst>
          </a:custGeom>
          <a:noFill/>
          <a:ln w="38100">
            <a:solidFill>
              <a:srgbClr val="00B0F0"/>
            </a:solidFill>
            <a:extLst>
              <a:ext uri="{C807C97D-BFC1-408E-A445-0C87EB9F89A2}">
                <ask:lineSketchStyleProps xmlns:ask="http://schemas.microsoft.com/office/drawing/2018/sketchyshapes" xmlns="" sd="375064388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12D351-76D3-4AB2-BC34-9B3559671F5B}"/>
              </a:ext>
            </a:extLst>
          </p:cNvPr>
          <p:cNvSpPr/>
          <p:nvPr/>
        </p:nvSpPr>
        <p:spPr>
          <a:xfrm>
            <a:off x="7765971" y="3360611"/>
            <a:ext cx="995544" cy="653999"/>
          </a:xfrm>
          <a:custGeom>
            <a:avLst/>
            <a:gdLst>
              <a:gd name="connsiteX0" fmla="*/ 0 w 995544"/>
              <a:gd name="connsiteY0" fmla="*/ 0 h 653999"/>
              <a:gd name="connsiteX1" fmla="*/ 517683 w 995544"/>
              <a:gd name="connsiteY1" fmla="*/ 0 h 653999"/>
              <a:gd name="connsiteX2" fmla="*/ 995544 w 995544"/>
              <a:gd name="connsiteY2" fmla="*/ 0 h 653999"/>
              <a:gd name="connsiteX3" fmla="*/ 995544 w 995544"/>
              <a:gd name="connsiteY3" fmla="*/ 653999 h 653999"/>
              <a:gd name="connsiteX4" fmla="*/ 507727 w 995544"/>
              <a:gd name="connsiteY4" fmla="*/ 653999 h 653999"/>
              <a:gd name="connsiteX5" fmla="*/ 0 w 995544"/>
              <a:gd name="connsiteY5" fmla="*/ 653999 h 653999"/>
              <a:gd name="connsiteX6" fmla="*/ 0 w 995544"/>
              <a:gd name="connsiteY6" fmla="*/ 0 h 65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544" h="653999" extrusionOk="0">
                <a:moveTo>
                  <a:pt x="0" y="0"/>
                </a:moveTo>
                <a:cubicBezTo>
                  <a:pt x="108259" y="10272"/>
                  <a:pt x="316139" y="-23312"/>
                  <a:pt x="517683" y="0"/>
                </a:cubicBezTo>
                <a:cubicBezTo>
                  <a:pt x="719227" y="23312"/>
                  <a:pt x="799433" y="23073"/>
                  <a:pt x="995544" y="0"/>
                </a:cubicBezTo>
                <a:cubicBezTo>
                  <a:pt x="970386" y="193282"/>
                  <a:pt x="1008427" y="442672"/>
                  <a:pt x="995544" y="653999"/>
                </a:cubicBezTo>
                <a:cubicBezTo>
                  <a:pt x="881010" y="635070"/>
                  <a:pt x="637342" y="636353"/>
                  <a:pt x="507727" y="653999"/>
                </a:cubicBezTo>
                <a:cubicBezTo>
                  <a:pt x="378112" y="671645"/>
                  <a:pt x="241632" y="653172"/>
                  <a:pt x="0" y="653999"/>
                </a:cubicBezTo>
                <a:cubicBezTo>
                  <a:pt x="-5904" y="521034"/>
                  <a:pt x="6782" y="296056"/>
                  <a:pt x="0" y="0"/>
                </a:cubicBezTo>
                <a:close/>
              </a:path>
            </a:pathLst>
          </a:custGeom>
          <a:noFill/>
          <a:ln w="38100">
            <a:solidFill>
              <a:srgbClr val="00B0F0"/>
            </a:solidFill>
            <a:extLst>
              <a:ext uri="{C807C97D-BFC1-408E-A445-0C87EB9F89A2}">
                <ask:lineSketchStyleProps xmlns:ask="http://schemas.microsoft.com/office/drawing/2018/sketchyshapes" xmlns="" sd="375064388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3C7E23B-54B5-4CF2-B236-F359D72DE252}"/>
              </a:ext>
            </a:extLst>
          </p:cNvPr>
          <p:cNvSpPr/>
          <p:nvPr/>
        </p:nvSpPr>
        <p:spPr>
          <a:xfrm>
            <a:off x="3924686" y="3060422"/>
            <a:ext cx="995544" cy="653999"/>
          </a:xfrm>
          <a:custGeom>
            <a:avLst/>
            <a:gdLst>
              <a:gd name="connsiteX0" fmla="*/ 0 w 995544"/>
              <a:gd name="connsiteY0" fmla="*/ 0 h 653999"/>
              <a:gd name="connsiteX1" fmla="*/ 517683 w 995544"/>
              <a:gd name="connsiteY1" fmla="*/ 0 h 653999"/>
              <a:gd name="connsiteX2" fmla="*/ 995544 w 995544"/>
              <a:gd name="connsiteY2" fmla="*/ 0 h 653999"/>
              <a:gd name="connsiteX3" fmla="*/ 995544 w 995544"/>
              <a:gd name="connsiteY3" fmla="*/ 653999 h 653999"/>
              <a:gd name="connsiteX4" fmla="*/ 507727 w 995544"/>
              <a:gd name="connsiteY4" fmla="*/ 653999 h 653999"/>
              <a:gd name="connsiteX5" fmla="*/ 0 w 995544"/>
              <a:gd name="connsiteY5" fmla="*/ 653999 h 653999"/>
              <a:gd name="connsiteX6" fmla="*/ 0 w 995544"/>
              <a:gd name="connsiteY6" fmla="*/ 0 h 65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544" h="653999" extrusionOk="0">
                <a:moveTo>
                  <a:pt x="0" y="0"/>
                </a:moveTo>
                <a:cubicBezTo>
                  <a:pt x="108259" y="10272"/>
                  <a:pt x="316139" y="-23312"/>
                  <a:pt x="517683" y="0"/>
                </a:cubicBezTo>
                <a:cubicBezTo>
                  <a:pt x="719227" y="23312"/>
                  <a:pt x="799433" y="23073"/>
                  <a:pt x="995544" y="0"/>
                </a:cubicBezTo>
                <a:cubicBezTo>
                  <a:pt x="970386" y="193282"/>
                  <a:pt x="1008427" y="442672"/>
                  <a:pt x="995544" y="653999"/>
                </a:cubicBezTo>
                <a:cubicBezTo>
                  <a:pt x="881010" y="635070"/>
                  <a:pt x="637342" y="636353"/>
                  <a:pt x="507727" y="653999"/>
                </a:cubicBezTo>
                <a:cubicBezTo>
                  <a:pt x="378112" y="671645"/>
                  <a:pt x="241632" y="653172"/>
                  <a:pt x="0" y="653999"/>
                </a:cubicBezTo>
                <a:cubicBezTo>
                  <a:pt x="-5904" y="521034"/>
                  <a:pt x="6782" y="296056"/>
                  <a:pt x="0" y="0"/>
                </a:cubicBezTo>
                <a:close/>
              </a:path>
            </a:pathLst>
          </a:custGeom>
          <a:noFill/>
          <a:ln w="38100">
            <a:solidFill>
              <a:srgbClr val="00B0F0"/>
            </a:solidFill>
            <a:extLst>
              <a:ext uri="{C807C97D-BFC1-408E-A445-0C87EB9F89A2}">
                <ask:lineSketchStyleProps xmlns:ask="http://schemas.microsoft.com/office/drawing/2018/sketchyshapes" xmlns="" sd="375064388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3052E50-4E9C-403E-ADDE-B90E931F00C3}"/>
              </a:ext>
            </a:extLst>
          </p:cNvPr>
          <p:cNvSpPr txBox="1"/>
          <p:nvPr/>
        </p:nvSpPr>
        <p:spPr>
          <a:xfrm>
            <a:off x="1608055" y="4421283"/>
            <a:ext cx="8929316" cy="523220"/>
          </a:xfrm>
          <a:prstGeom prst="rect">
            <a:avLst/>
          </a:prstGeom>
          <a:noFill/>
        </p:spPr>
        <p:txBody>
          <a:bodyPr wrap="square" rtlCol="0">
            <a:spAutoFit/>
          </a:bodyPr>
          <a:lstStyle/>
          <a:p>
            <a:pPr algn="ctr"/>
            <a:r>
              <a:rPr lang="en-US" sz="2800" b="1" dirty="0">
                <a:solidFill>
                  <a:srgbClr val="00B0F0"/>
                </a:solidFill>
              </a:rPr>
              <a:t>12 DUNG BEETLE SPECIES (n ≥ 25) &amp; FUNCTIONAL GUILD</a:t>
            </a:r>
          </a:p>
        </p:txBody>
      </p:sp>
    </p:spTree>
    <p:extLst>
      <p:ext uri="{BB962C8B-B14F-4D97-AF65-F5344CB8AC3E}">
        <p14:creationId xmlns:p14="http://schemas.microsoft.com/office/powerpoint/2010/main" val="2727895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C37D39-DFE7-4D88-984F-9DF1BD3D1AD7}"/>
              </a:ext>
            </a:extLst>
          </p:cNvPr>
          <p:cNvPicPr>
            <a:picLocks noChangeAspect="1"/>
          </p:cNvPicPr>
          <p:nvPr/>
        </p:nvPicPr>
        <p:blipFill>
          <a:blip r:embed="rId2"/>
          <a:stretch>
            <a:fillRect/>
          </a:stretch>
        </p:blipFill>
        <p:spPr>
          <a:xfrm>
            <a:off x="2766379" y="259492"/>
            <a:ext cx="6659241" cy="6857999"/>
          </a:xfrm>
          <a:prstGeom prst="rect">
            <a:avLst/>
          </a:prstGeom>
        </p:spPr>
      </p:pic>
    </p:spTree>
    <p:extLst>
      <p:ext uri="{BB962C8B-B14F-4D97-AF65-F5344CB8AC3E}">
        <p14:creationId xmlns:p14="http://schemas.microsoft.com/office/powerpoint/2010/main" val="2056951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D99E2C5-8C96-437E-BAAB-2C524A4CEC80}"/>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ackgroundRemoval t="698" b="89878" l="9707" r="89842">
                        <a14:foregroundMark x1="76298" y1="79756" x2="76524" y2="65969"/>
                        <a14:foregroundMark x1="76524" y1="65969" x2="84199" y2="61082"/>
                        <a14:foregroundMark x1="84199" y1="61082" x2="87359" y2="54799"/>
                        <a14:foregroundMark x1="87359" y1="54799" x2="84650" y2="48168"/>
                        <a14:foregroundMark x1="84650" y1="48168" x2="77652" y2="40489"/>
                        <a14:foregroundMark x1="77652" y1="40489" x2="76749" y2="27051"/>
                        <a14:foregroundMark x1="76749" y1="27051" x2="77878" y2="19721"/>
                        <a14:foregroundMark x1="77878" y1="19721" x2="69977" y2="2792"/>
                        <a14:foregroundMark x1="69977" y1="2792" x2="58691" y2="698"/>
                        <a14:foregroundMark x1="58691" y1="698" x2="37923" y2="24433"/>
                        <a14:foregroundMark x1="37923" y1="24433" x2="35666" y2="31588"/>
                        <a14:foregroundMark x1="35666" y1="31588" x2="27765" y2="37696"/>
                        <a14:foregroundMark x1="27765" y1="37696" x2="24831" y2="54625"/>
                        <a14:foregroundMark x1="24831" y1="54625" x2="19187" y2="61257"/>
                        <a14:foregroundMark x1="19187" y1="61257" x2="19187" y2="75218"/>
                        <a14:foregroundMark x1="19187" y1="75218" x2="31828" y2="83421"/>
                        <a14:foregroundMark x1="31828" y1="83421" x2="47856" y2="84468"/>
                        <a14:foregroundMark x1="47856" y1="84468" x2="61400" y2="83770"/>
                        <a14:foregroundMark x1="61400" y1="83770" x2="75395" y2="79930"/>
                      </a14:backgroundRemoval>
                    </a14:imgEffect>
                  </a14:imgLayer>
                </a14:imgProps>
              </a:ext>
              <a:ext uri="{28A0092B-C50C-407E-A947-70E740481C1C}">
                <a14:useLocalDpi xmlns:a14="http://schemas.microsoft.com/office/drawing/2010/main"/>
              </a:ext>
            </a:extLst>
          </a:blip>
          <a:srcRect/>
          <a:stretch/>
        </p:blipFill>
        <p:spPr>
          <a:xfrm>
            <a:off x="1682818" y="4256101"/>
            <a:ext cx="1354296" cy="2026623"/>
          </a:xfrm>
          <a:prstGeom prst="rect">
            <a:avLst/>
          </a:prstGeom>
        </p:spPr>
      </p:pic>
      <p:pic>
        <p:nvPicPr>
          <p:cNvPr id="11" name="Picture 10">
            <a:extLst>
              <a:ext uri="{FF2B5EF4-FFF2-40B4-BE49-F238E27FC236}">
                <a16:creationId xmlns:a16="http://schemas.microsoft.com/office/drawing/2014/main" id="{A2FD9AB6-97AD-4CF6-9F4B-C3008462FD17}"/>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ackgroundRemoval t="698" b="89878" l="9707" r="89842">
                        <a14:foregroundMark x1="76298" y1="79756" x2="76524" y2="65969"/>
                        <a14:foregroundMark x1="76524" y1="65969" x2="84199" y2="61082"/>
                        <a14:foregroundMark x1="84199" y1="61082" x2="87359" y2="54799"/>
                        <a14:foregroundMark x1="87359" y1="54799" x2="84650" y2="48168"/>
                        <a14:foregroundMark x1="84650" y1="48168" x2="77652" y2="40489"/>
                        <a14:foregroundMark x1="77652" y1="40489" x2="76749" y2="27051"/>
                        <a14:foregroundMark x1="76749" y1="27051" x2="77878" y2="19721"/>
                        <a14:foregroundMark x1="77878" y1="19721" x2="69977" y2="2792"/>
                        <a14:foregroundMark x1="69977" y1="2792" x2="58691" y2="698"/>
                        <a14:foregroundMark x1="58691" y1="698" x2="37923" y2="24433"/>
                        <a14:foregroundMark x1="37923" y1="24433" x2="35666" y2="31588"/>
                        <a14:foregroundMark x1="35666" y1="31588" x2="27765" y2="37696"/>
                        <a14:foregroundMark x1="27765" y1="37696" x2="24831" y2="54625"/>
                        <a14:foregroundMark x1="24831" y1="54625" x2="19187" y2="61257"/>
                        <a14:foregroundMark x1="19187" y1="61257" x2="19187" y2="75218"/>
                        <a14:foregroundMark x1="19187" y1="75218" x2="31828" y2="83421"/>
                        <a14:foregroundMark x1="31828" y1="83421" x2="47856" y2="84468"/>
                        <a14:foregroundMark x1="47856" y1="84468" x2="61400" y2="83770"/>
                        <a14:foregroundMark x1="61400" y1="83770" x2="75395" y2="79930"/>
                      </a14:backgroundRemoval>
                    </a14:imgEffect>
                  </a14:imgLayer>
                </a14:imgProps>
              </a:ext>
              <a:ext uri="{28A0092B-C50C-407E-A947-70E740481C1C}">
                <a14:useLocalDpi xmlns:a14="http://schemas.microsoft.com/office/drawing/2010/main"/>
              </a:ext>
            </a:extLst>
          </a:blip>
          <a:srcRect/>
          <a:stretch/>
        </p:blipFill>
        <p:spPr>
          <a:xfrm>
            <a:off x="-647863" y="3579659"/>
            <a:ext cx="1992409" cy="2981522"/>
          </a:xfrm>
          <a:prstGeom prst="rect">
            <a:avLst/>
          </a:prstGeom>
        </p:spPr>
      </p:pic>
      <p:sp>
        <p:nvSpPr>
          <p:cNvPr id="10" name="TextBox 9">
            <a:extLst>
              <a:ext uri="{FF2B5EF4-FFF2-40B4-BE49-F238E27FC236}">
                <a16:creationId xmlns:a16="http://schemas.microsoft.com/office/drawing/2014/main" id="{4FE8832A-9205-49BA-BBE0-08A8C8136459}"/>
              </a:ext>
            </a:extLst>
          </p:cNvPr>
          <p:cNvSpPr txBox="1"/>
          <p:nvPr/>
        </p:nvSpPr>
        <p:spPr>
          <a:xfrm>
            <a:off x="0" y="173960"/>
            <a:ext cx="12192000" cy="1508105"/>
          </a:xfrm>
          <a:prstGeom prst="rect">
            <a:avLst/>
          </a:prstGeom>
          <a:noFill/>
        </p:spPr>
        <p:txBody>
          <a:bodyPr wrap="square" rtlCol="0">
            <a:spAutoFit/>
          </a:bodyPr>
          <a:lstStyle/>
          <a:p>
            <a:pPr algn="ctr"/>
            <a:r>
              <a:rPr lang="en-US" sz="2000" b="1" i="1" dirty="0">
                <a:solidFill>
                  <a:srgbClr val="00B0F0"/>
                </a:solidFill>
              </a:rPr>
              <a:t>2) </a:t>
            </a:r>
            <a:r>
              <a:rPr lang="en-US" sz="2000" i="1" dirty="0"/>
              <a:t>Is dung beetle abundance associated with the interactions of grazers with their environment,</a:t>
            </a:r>
          </a:p>
          <a:p>
            <a:pPr algn="ctr"/>
            <a:r>
              <a:rPr lang="en-US" sz="2000" i="1" dirty="0"/>
              <a:t> including the habitat surface, the soil interface, and the rhizosphere?</a:t>
            </a:r>
          </a:p>
          <a:p>
            <a:endParaRPr lang="en-US" sz="2400" dirty="0"/>
          </a:p>
          <a:p>
            <a:endParaRPr lang="en-US" sz="2800" dirty="0"/>
          </a:p>
        </p:txBody>
      </p:sp>
      <p:pic>
        <p:nvPicPr>
          <p:cNvPr id="8" name="Picture 7">
            <a:extLst>
              <a:ext uri="{FF2B5EF4-FFF2-40B4-BE49-F238E27FC236}">
                <a16:creationId xmlns:a16="http://schemas.microsoft.com/office/drawing/2014/main" id="{8D38BEEC-B302-4E35-9AAE-315761187133}"/>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ackgroundRemoval t="9907" b="89720" l="5188" r="90698">
                        <a14:foregroundMark x1="23614" y1="51402" x2="11091" y2="20187"/>
                        <a14:foregroundMark x1="11091" y1="20187" x2="25045" y2="11776"/>
                        <a14:foregroundMark x1="25045" y1="11776" x2="39177" y2="18879"/>
                        <a14:foregroundMark x1="39177" y1="18879" x2="45081" y2="28598"/>
                        <a14:foregroundMark x1="28980" y1="16822" x2="11628" y2="14579"/>
                        <a14:foregroundMark x1="11628" y1="14579" x2="11628" y2="21682"/>
                        <a14:foregroundMark x1="22540" y1="11402" x2="6440" y2="16075"/>
                        <a14:foregroundMark x1="6440" y1="16075" x2="5367" y2="12897"/>
                        <a14:foregroundMark x1="29338" y1="13645" x2="18784" y2="13645"/>
                        <a14:foregroundMark x1="26476" y1="58879" x2="18962" y2="73084"/>
                        <a14:foregroundMark x1="18962" y1="73084" x2="30948" y2="83738"/>
                        <a14:foregroundMark x1="30948" y1="83738" x2="66547" y2="91402"/>
                        <a14:foregroundMark x1="66547" y1="91402" x2="83005" y2="86916"/>
                        <a14:foregroundMark x1="83005" y1="86916" x2="90698" y2="69346"/>
                        <a14:foregroundMark x1="90698" y1="69346" x2="75850" y2="36449"/>
                      </a14:backgroundRemoval>
                    </a14:imgEffect>
                  </a14:imgLayer>
                </a14:imgProps>
              </a:ext>
              <a:ext uri="{28A0092B-C50C-407E-A947-70E740481C1C}">
                <a14:useLocalDpi xmlns:a14="http://schemas.microsoft.com/office/drawing/2010/main"/>
              </a:ext>
            </a:extLst>
          </a:blip>
          <a:srcRect/>
          <a:stretch/>
        </p:blipFill>
        <p:spPr>
          <a:xfrm flipH="1">
            <a:off x="-1" y="4044841"/>
            <a:ext cx="2852057" cy="2726072"/>
          </a:xfrm>
          <a:prstGeom prst="rect">
            <a:avLst/>
          </a:prstGeom>
        </p:spPr>
      </p:pic>
      <p:graphicFrame>
        <p:nvGraphicFramePr>
          <p:cNvPr id="13" name="Object 12">
            <a:extLst>
              <a:ext uri="{FF2B5EF4-FFF2-40B4-BE49-F238E27FC236}">
                <a16:creationId xmlns:a16="http://schemas.microsoft.com/office/drawing/2014/main" id="{FA88C159-155C-4BD4-A9B9-6E9ED94EEA31}"/>
              </a:ext>
            </a:extLst>
          </p:cNvPr>
          <p:cNvGraphicFramePr>
            <a:graphicFrameLocks noChangeAspect="1"/>
          </p:cNvGraphicFramePr>
          <p:nvPr/>
        </p:nvGraphicFramePr>
        <p:xfrm>
          <a:off x="3499918" y="1250916"/>
          <a:ext cx="7319170" cy="5031808"/>
        </p:xfrm>
        <a:graphic>
          <a:graphicData uri="http://schemas.openxmlformats.org/presentationml/2006/ole">
            <mc:AlternateContent xmlns:mc="http://schemas.openxmlformats.org/markup-compatibility/2006">
              <mc:Choice xmlns:v="urn:schemas-microsoft-com:vml" Requires="v">
                <p:oleObj spid="_x0000_s1039" name="Document" r:id="rId7" imgW="6024586" imgH="4141501" progId="Word.Document.12">
                  <p:embed/>
                </p:oleObj>
              </mc:Choice>
              <mc:Fallback>
                <p:oleObj name="Document" r:id="rId7" imgW="6024586" imgH="4141501" progId="Word.Document.12">
                  <p:embed/>
                  <p:pic>
                    <p:nvPicPr>
                      <p:cNvPr id="13" name="Object 12">
                        <a:extLst>
                          <a:ext uri="{FF2B5EF4-FFF2-40B4-BE49-F238E27FC236}">
                            <a16:creationId xmlns:a16="http://schemas.microsoft.com/office/drawing/2014/main" id="{FA88C159-155C-4BD4-A9B9-6E9ED94EEA31}"/>
                          </a:ext>
                        </a:extLst>
                      </p:cNvPr>
                      <p:cNvPicPr/>
                      <p:nvPr/>
                    </p:nvPicPr>
                    <p:blipFill>
                      <a:blip r:embed="rId8"/>
                      <a:stretch>
                        <a:fillRect/>
                      </a:stretch>
                    </p:blipFill>
                    <p:spPr>
                      <a:xfrm>
                        <a:off x="3499918" y="1250916"/>
                        <a:ext cx="7319170" cy="5031808"/>
                      </a:xfrm>
                      <a:prstGeom prst="rect">
                        <a:avLst/>
                      </a:prstGeom>
                    </p:spPr>
                  </p:pic>
                </p:oleObj>
              </mc:Fallback>
            </mc:AlternateContent>
          </a:graphicData>
        </a:graphic>
      </p:graphicFrame>
      <p:sp>
        <p:nvSpPr>
          <p:cNvPr id="14" name="Rectangle 13">
            <a:extLst>
              <a:ext uri="{FF2B5EF4-FFF2-40B4-BE49-F238E27FC236}">
                <a16:creationId xmlns:a16="http://schemas.microsoft.com/office/drawing/2014/main" id="{9B46295B-C651-4743-ABD9-D0CBB21AEF93}"/>
              </a:ext>
            </a:extLst>
          </p:cNvPr>
          <p:cNvSpPr/>
          <p:nvPr/>
        </p:nvSpPr>
        <p:spPr>
          <a:xfrm>
            <a:off x="3684976" y="5407877"/>
            <a:ext cx="7134112" cy="304800"/>
          </a:xfrm>
          <a:custGeom>
            <a:avLst/>
            <a:gdLst>
              <a:gd name="connsiteX0" fmla="*/ 0 w 7134112"/>
              <a:gd name="connsiteY0" fmla="*/ 0 h 304800"/>
              <a:gd name="connsiteX1" fmla="*/ 791238 w 7134112"/>
              <a:gd name="connsiteY1" fmla="*/ 0 h 304800"/>
              <a:gd name="connsiteX2" fmla="*/ 1225770 w 7134112"/>
              <a:gd name="connsiteY2" fmla="*/ 0 h 304800"/>
              <a:gd name="connsiteX3" fmla="*/ 1731644 w 7134112"/>
              <a:gd name="connsiteY3" fmla="*/ 0 h 304800"/>
              <a:gd name="connsiteX4" fmla="*/ 2451540 w 7134112"/>
              <a:gd name="connsiteY4" fmla="*/ 0 h 304800"/>
              <a:gd name="connsiteX5" fmla="*/ 3028755 w 7134112"/>
              <a:gd name="connsiteY5" fmla="*/ 0 h 304800"/>
              <a:gd name="connsiteX6" fmla="*/ 3819993 w 7134112"/>
              <a:gd name="connsiteY6" fmla="*/ 0 h 304800"/>
              <a:gd name="connsiteX7" fmla="*/ 4468548 w 7134112"/>
              <a:gd name="connsiteY7" fmla="*/ 0 h 304800"/>
              <a:gd name="connsiteX8" fmla="*/ 5259786 w 7134112"/>
              <a:gd name="connsiteY8" fmla="*/ 0 h 304800"/>
              <a:gd name="connsiteX9" fmla="*/ 5765660 w 7134112"/>
              <a:gd name="connsiteY9" fmla="*/ 0 h 304800"/>
              <a:gd name="connsiteX10" fmla="*/ 6556897 w 7134112"/>
              <a:gd name="connsiteY10" fmla="*/ 0 h 304800"/>
              <a:gd name="connsiteX11" fmla="*/ 7134112 w 7134112"/>
              <a:gd name="connsiteY11" fmla="*/ 0 h 304800"/>
              <a:gd name="connsiteX12" fmla="*/ 7134112 w 7134112"/>
              <a:gd name="connsiteY12" fmla="*/ 304800 h 304800"/>
              <a:gd name="connsiteX13" fmla="*/ 6699580 w 7134112"/>
              <a:gd name="connsiteY13" fmla="*/ 304800 h 304800"/>
              <a:gd name="connsiteX14" fmla="*/ 5908342 w 7134112"/>
              <a:gd name="connsiteY14" fmla="*/ 304800 h 304800"/>
              <a:gd name="connsiteX15" fmla="*/ 5188445 w 7134112"/>
              <a:gd name="connsiteY15" fmla="*/ 304800 h 304800"/>
              <a:gd name="connsiteX16" fmla="*/ 4682572 w 7134112"/>
              <a:gd name="connsiteY16" fmla="*/ 304800 h 304800"/>
              <a:gd name="connsiteX17" fmla="*/ 3891334 w 7134112"/>
              <a:gd name="connsiteY17" fmla="*/ 304800 h 304800"/>
              <a:gd name="connsiteX18" fmla="*/ 3171437 w 7134112"/>
              <a:gd name="connsiteY18" fmla="*/ 304800 h 304800"/>
              <a:gd name="connsiteX19" fmla="*/ 2665564 w 7134112"/>
              <a:gd name="connsiteY19" fmla="*/ 304800 h 304800"/>
              <a:gd name="connsiteX20" fmla="*/ 2088349 w 7134112"/>
              <a:gd name="connsiteY20" fmla="*/ 304800 h 304800"/>
              <a:gd name="connsiteX21" fmla="*/ 1368452 w 7134112"/>
              <a:gd name="connsiteY21" fmla="*/ 304800 h 304800"/>
              <a:gd name="connsiteX22" fmla="*/ 791238 w 7134112"/>
              <a:gd name="connsiteY22" fmla="*/ 304800 h 304800"/>
              <a:gd name="connsiteX23" fmla="*/ 0 w 7134112"/>
              <a:gd name="connsiteY23" fmla="*/ 304800 h 304800"/>
              <a:gd name="connsiteX24" fmla="*/ 0 w 7134112"/>
              <a:gd name="connsiteY24"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34112" h="304800" extrusionOk="0">
                <a:moveTo>
                  <a:pt x="0" y="0"/>
                </a:moveTo>
                <a:cubicBezTo>
                  <a:pt x="306691" y="-20019"/>
                  <a:pt x="519607" y="-15193"/>
                  <a:pt x="791238" y="0"/>
                </a:cubicBezTo>
                <a:cubicBezTo>
                  <a:pt x="1062869" y="15193"/>
                  <a:pt x="1068818" y="1721"/>
                  <a:pt x="1225770" y="0"/>
                </a:cubicBezTo>
                <a:cubicBezTo>
                  <a:pt x="1382722" y="-1721"/>
                  <a:pt x="1497132" y="-6673"/>
                  <a:pt x="1731644" y="0"/>
                </a:cubicBezTo>
                <a:cubicBezTo>
                  <a:pt x="1966156" y="6673"/>
                  <a:pt x="2101347" y="27223"/>
                  <a:pt x="2451540" y="0"/>
                </a:cubicBezTo>
                <a:cubicBezTo>
                  <a:pt x="2801733" y="-27223"/>
                  <a:pt x="2857227" y="26463"/>
                  <a:pt x="3028755" y="0"/>
                </a:cubicBezTo>
                <a:cubicBezTo>
                  <a:pt x="3200283" y="-26463"/>
                  <a:pt x="3542881" y="-4202"/>
                  <a:pt x="3819993" y="0"/>
                </a:cubicBezTo>
                <a:cubicBezTo>
                  <a:pt x="4097105" y="4202"/>
                  <a:pt x="4327885" y="-17594"/>
                  <a:pt x="4468548" y="0"/>
                </a:cubicBezTo>
                <a:cubicBezTo>
                  <a:pt x="4609212" y="17594"/>
                  <a:pt x="5015247" y="31977"/>
                  <a:pt x="5259786" y="0"/>
                </a:cubicBezTo>
                <a:cubicBezTo>
                  <a:pt x="5504325" y="-31977"/>
                  <a:pt x="5561887" y="20749"/>
                  <a:pt x="5765660" y="0"/>
                </a:cubicBezTo>
                <a:cubicBezTo>
                  <a:pt x="5969433" y="-20749"/>
                  <a:pt x="6379871" y="-33111"/>
                  <a:pt x="6556897" y="0"/>
                </a:cubicBezTo>
                <a:cubicBezTo>
                  <a:pt x="6733923" y="33111"/>
                  <a:pt x="6944317" y="-3616"/>
                  <a:pt x="7134112" y="0"/>
                </a:cubicBezTo>
                <a:cubicBezTo>
                  <a:pt x="7128957" y="78836"/>
                  <a:pt x="7141761" y="210668"/>
                  <a:pt x="7134112" y="304800"/>
                </a:cubicBezTo>
                <a:cubicBezTo>
                  <a:pt x="6977931" y="307019"/>
                  <a:pt x="6805753" y="318404"/>
                  <a:pt x="6699580" y="304800"/>
                </a:cubicBezTo>
                <a:cubicBezTo>
                  <a:pt x="6593407" y="291196"/>
                  <a:pt x="6213987" y="282156"/>
                  <a:pt x="5908342" y="304800"/>
                </a:cubicBezTo>
                <a:cubicBezTo>
                  <a:pt x="5602697" y="327444"/>
                  <a:pt x="5527708" y="275893"/>
                  <a:pt x="5188445" y="304800"/>
                </a:cubicBezTo>
                <a:cubicBezTo>
                  <a:pt x="4849182" y="333707"/>
                  <a:pt x="4907375" y="311598"/>
                  <a:pt x="4682572" y="304800"/>
                </a:cubicBezTo>
                <a:cubicBezTo>
                  <a:pt x="4457769" y="298002"/>
                  <a:pt x="4286440" y="314507"/>
                  <a:pt x="3891334" y="304800"/>
                </a:cubicBezTo>
                <a:cubicBezTo>
                  <a:pt x="3496228" y="295093"/>
                  <a:pt x="3498150" y="299561"/>
                  <a:pt x="3171437" y="304800"/>
                </a:cubicBezTo>
                <a:cubicBezTo>
                  <a:pt x="2844724" y="310039"/>
                  <a:pt x="2766773" y="306459"/>
                  <a:pt x="2665564" y="304800"/>
                </a:cubicBezTo>
                <a:cubicBezTo>
                  <a:pt x="2564355" y="303141"/>
                  <a:pt x="2226795" y="291177"/>
                  <a:pt x="2088349" y="304800"/>
                </a:cubicBezTo>
                <a:cubicBezTo>
                  <a:pt x="1949903" y="318423"/>
                  <a:pt x="1591085" y="274322"/>
                  <a:pt x="1368452" y="304800"/>
                </a:cubicBezTo>
                <a:cubicBezTo>
                  <a:pt x="1145819" y="335278"/>
                  <a:pt x="1021819" y="276764"/>
                  <a:pt x="791238" y="304800"/>
                </a:cubicBezTo>
                <a:cubicBezTo>
                  <a:pt x="560657" y="332836"/>
                  <a:pt x="185341" y="334540"/>
                  <a:pt x="0" y="304800"/>
                </a:cubicBezTo>
                <a:cubicBezTo>
                  <a:pt x="-3463" y="156448"/>
                  <a:pt x="-7296" y="122477"/>
                  <a:pt x="0" y="0"/>
                </a:cubicBezTo>
                <a:close/>
              </a:path>
            </a:pathLst>
          </a:custGeom>
          <a:noFill/>
          <a:ln w="28575">
            <a:solidFill>
              <a:srgbClr val="00B0F0"/>
            </a:solidFill>
            <a:extLst>
              <a:ext uri="{C807C97D-BFC1-408E-A445-0C87EB9F89A2}">
                <ask:lineSketchStyleProps xmlns:ask="http://schemas.microsoft.com/office/drawing/2018/sketchyshapes" xmlns="" sd="36660169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9EDBAB-F591-45A3-9063-CFD68859ED85}"/>
              </a:ext>
            </a:extLst>
          </p:cNvPr>
          <p:cNvSpPr/>
          <p:nvPr/>
        </p:nvSpPr>
        <p:spPr>
          <a:xfrm>
            <a:off x="6096000" y="3907971"/>
            <a:ext cx="4723088" cy="1872342"/>
          </a:xfrm>
          <a:custGeom>
            <a:avLst/>
            <a:gdLst>
              <a:gd name="connsiteX0" fmla="*/ 0 w 4723088"/>
              <a:gd name="connsiteY0" fmla="*/ 0 h 1872342"/>
              <a:gd name="connsiteX1" fmla="*/ 769189 w 4723088"/>
              <a:gd name="connsiteY1" fmla="*/ 0 h 1872342"/>
              <a:gd name="connsiteX2" fmla="*/ 1302223 w 4723088"/>
              <a:gd name="connsiteY2" fmla="*/ 0 h 1872342"/>
              <a:gd name="connsiteX3" fmla="*/ 1882488 w 4723088"/>
              <a:gd name="connsiteY3" fmla="*/ 0 h 1872342"/>
              <a:gd name="connsiteX4" fmla="*/ 2604446 w 4723088"/>
              <a:gd name="connsiteY4" fmla="*/ 0 h 1872342"/>
              <a:gd name="connsiteX5" fmla="*/ 3231942 w 4723088"/>
              <a:gd name="connsiteY5" fmla="*/ 0 h 1872342"/>
              <a:gd name="connsiteX6" fmla="*/ 4001130 w 4723088"/>
              <a:gd name="connsiteY6" fmla="*/ 0 h 1872342"/>
              <a:gd name="connsiteX7" fmla="*/ 4723088 w 4723088"/>
              <a:gd name="connsiteY7" fmla="*/ 0 h 1872342"/>
              <a:gd name="connsiteX8" fmla="*/ 4723088 w 4723088"/>
              <a:gd name="connsiteY8" fmla="*/ 661561 h 1872342"/>
              <a:gd name="connsiteX9" fmla="*/ 4723088 w 4723088"/>
              <a:gd name="connsiteY9" fmla="*/ 1266951 h 1872342"/>
              <a:gd name="connsiteX10" fmla="*/ 4723088 w 4723088"/>
              <a:gd name="connsiteY10" fmla="*/ 1872342 h 1872342"/>
              <a:gd name="connsiteX11" fmla="*/ 4048361 w 4723088"/>
              <a:gd name="connsiteY11" fmla="*/ 1872342 h 1872342"/>
              <a:gd name="connsiteX12" fmla="*/ 3468096 w 4723088"/>
              <a:gd name="connsiteY12" fmla="*/ 1872342 h 1872342"/>
              <a:gd name="connsiteX13" fmla="*/ 2698907 w 4723088"/>
              <a:gd name="connsiteY13" fmla="*/ 1872342 h 1872342"/>
              <a:gd name="connsiteX14" fmla="*/ 1929719 w 4723088"/>
              <a:gd name="connsiteY14" fmla="*/ 1872342 h 1872342"/>
              <a:gd name="connsiteX15" fmla="*/ 1207761 w 4723088"/>
              <a:gd name="connsiteY15" fmla="*/ 1872342 h 1872342"/>
              <a:gd name="connsiteX16" fmla="*/ 627496 w 4723088"/>
              <a:gd name="connsiteY16" fmla="*/ 1872342 h 1872342"/>
              <a:gd name="connsiteX17" fmla="*/ 0 w 4723088"/>
              <a:gd name="connsiteY17" fmla="*/ 1872342 h 1872342"/>
              <a:gd name="connsiteX18" fmla="*/ 0 w 4723088"/>
              <a:gd name="connsiteY18" fmla="*/ 1229505 h 1872342"/>
              <a:gd name="connsiteX19" fmla="*/ 0 w 4723088"/>
              <a:gd name="connsiteY19" fmla="*/ 661561 h 1872342"/>
              <a:gd name="connsiteX20" fmla="*/ 0 w 4723088"/>
              <a:gd name="connsiteY20" fmla="*/ 0 h 187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23088" h="1872342" extrusionOk="0">
                <a:moveTo>
                  <a:pt x="0" y="0"/>
                </a:moveTo>
                <a:cubicBezTo>
                  <a:pt x="226733" y="-6154"/>
                  <a:pt x="443317" y="-37993"/>
                  <a:pt x="769189" y="0"/>
                </a:cubicBezTo>
                <a:cubicBezTo>
                  <a:pt x="1095061" y="37993"/>
                  <a:pt x="1037300" y="-792"/>
                  <a:pt x="1302223" y="0"/>
                </a:cubicBezTo>
                <a:cubicBezTo>
                  <a:pt x="1567146" y="792"/>
                  <a:pt x="1691123" y="11252"/>
                  <a:pt x="1882488" y="0"/>
                </a:cubicBezTo>
                <a:cubicBezTo>
                  <a:pt x="2073854" y="-11252"/>
                  <a:pt x="2344216" y="28385"/>
                  <a:pt x="2604446" y="0"/>
                </a:cubicBezTo>
                <a:cubicBezTo>
                  <a:pt x="2864676" y="-28385"/>
                  <a:pt x="3097149" y="23495"/>
                  <a:pt x="3231942" y="0"/>
                </a:cubicBezTo>
                <a:cubicBezTo>
                  <a:pt x="3366735" y="-23495"/>
                  <a:pt x="3724679" y="12819"/>
                  <a:pt x="4001130" y="0"/>
                </a:cubicBezTo>
                <a:cubicBezTo>
                  <a:pt x="4277581" y="-12819"/>
                  <a:pt x="4518489" y="34211"/>
                  <a:pt x="4723088" y="0"/>
                </a:cubicBezTo>
                <a:cubicBezTo>
                  <a:pt x="4702797" y="200196"/>
                  <a:pt x="4702902" y="387611"/>
                  <a:pt x="4723088" y="661561"/>
                </a:cubicBezTo>
                <a:cubicBezTo>
                  <a:pt x="4743274" y="935511"/>
                  <a:pt x="4740934" y="1048083"/>
                  <a:pt x="4723088" y="1266951"/>
                </a:cubicBezTo>
                <a:cubicBezTo>
                  <a:pt x="4705243" y="1485819"/>
                  <a:pt x="4748053" y="1708593"/>
                  <a:pt x="4723088" y="1872342"/>
                </a:cubicBezTo>
                <a:cubicBezTo>
                  <a:pt x="4493553" y="1881742"/>
                  <a:pt x="4308375" y="1878225"/>
                  <a:pt x="4048361" y="1872342"/>
                </a:cubicBezTo>
                <a:cubicBezTo>
                  <a:pt x="3788347" y="1866459"/>
                  <a:pt x="3667388" y="1887747"/>
                  <a:pt x="3468096" y="1872342"/>
                </a:cubicBezTo>
                <a:cubicBezTo>
                  <a:pt x="3268804" y="1856937"/>
                  <a:pt x="2869973" y="1886814"/>
                  <a:pt x="2698907" y="1872342"/>
                </a:cubicBezTo>
                <a:cubicBezTo>
                  <a:pt x="2527841" y="1857870"/>
                  <a:pt x="2128706" y="1906559"/>
                  <a:pt x="1929719" y="1872342"/>
                </a:cubicBezTo>
                <a:cubicBezTo>
                  <a:pt x="1730732" y="1838125"/>
                  <a:pt x="1515510" y="1873245"/>
                  <a:pt x="1207761" y="1872342"/>
                </a:cubicBezTo>
                <a:cubicBezTo>
                  <a:pt x="900012" y="1871439"/>
                  <a:pt x="838565" y="1856783"/>
                  <a:pt x="627496" y="1872342"/>
                </a:cubicBezTo>
                <a:cubicBezTo>
                  <a:pt x="416428" y="1887901"/>
                  <a:pt x="140733" y="1853329"/>
                  <a:pt x="0" y="1872342"/>
                </a:cubicBezTo>
                <a:cubicBezTo>
                  <a:pt x="11737" y="1619549"/>
                  <a:pt x="-18638" y="1398865"/>
                  <a:pt x="0" y="1229505"/>
                </a:cubicBezTo>
                <a:cubicBezTo>
                  <a:pt x="18638" y="1060145"/>
                  <a:pt x="19061" y="830904"/>
                  <a:pt x="0" y="661561"/>
                </a:cubicBezTo>
                <a:cubicBezTo>
                  <a:pt x="-19061" y="492218"/>
                  <a:pt x="17597" y="245441"/>
                  <a:pt x="0" y="0"/>
                </a:cubicBezTo>
                <a:close/>
              </a:path>
            </a:pathLst>
          </a:custGeom>
          <a:noFill/>
          <a:ln w="28575">
            <a:solidFill>
              <a:srgbClr val="00FFFF"/>
            </a:solidFill>
            <a:extLst>
              <a:ext uri="{C807C97D-BFC1-408E-A445-0C87EB9F89A2}">
                <ask:lineSketchStyleProps xmlns:ask="http://schemas.microsoft.com/office/drawing/2018/sketchyshapes" xmlns="" sd="36660169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3053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99B66E-6D20-4AB2-A682-07590ABCAA7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28730"/>
          <a:stretch/>
        </p:blipFill>
        <p:spPr>
          <a:xfrm>
            <a:off x="3051458" y="958346"/>
            <a:ext cx="7134112" cy="5872187"/>
          </a:xfrm>
          <a:prstGeom prst="rect">
            <a:avLst/>
          </a:prstGeom>
        </p:spPr>
      </p:pic>
      <p:pic>
        <p:nvPicPr>
          <p:cNvPr id="12" name="Picture 11">
            <a:extLst>
              <a:ext uri="{FF2B5EF4-FFF2-40B4-BE49-F238E27FC236}">
                <a16:creationId xmlns:a16="http://schemas.microsoft.com/office/drawing/2014/main" id="{ED99E2C5-8C96-437E-BAAB-2C524A4CEC80}"/>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ackgroundRemoval t="698" b="89878" l="9707" r="89842">
                        <a14:foregroundMark x1="76298" y1="79756" x2="76524" y2="65969"/>
                        <a14:foregroundMark x1="76524" y1="65969" x2="84199" y2="61082"/>
                        <a14:foregroundMark x1="84199" y1="61082" x2="87359" y2="54799"/>
                        <a14:foregroundMark x1="87359" y1="54799" x2="84650" y2="48168"/>
                        <a14:foregroundMark x1="84650" y1="48168" x2="77652" y2="40489"/>
                        <a14:foregroundMark x1="77652" y1="40489" x2="76749" y2="27051"/>
                        <a14:foregroundMark x1="76749" y1="27051" x2="77878" y2="19721"/>
                        <a14:foregroundMark x1="77878" y1="19721" x2="69977" y2="2792"/>
                        <a14:foregroundMark x1="69977" y1="2792" x2="58691" y2="698"/>
                        <a14:foregroundMark x1="58691" y1="698" x2="37923" y2="24433"/>
                        <a14:foregroundMark x1="37923" y1="24433" x2="35666" y2="31588"/>
                        <a14:foregroundMark x1="35666" y1="31588" x2="27765" y2="37696"/>
                        <a14:foregroundMark x1="27765" y1="37696" x2="24831" y2="54625"/>
                        <a14:foregroundMark x1="24831" y1="54625" x2="19187" y2="61257"/>
                        <a14:foregroundMark x1="19187" y1="61257" x2="19187" y2="75218"/>
                        <a14:foregroundMark x1="19187" y1="75218" x2="31828" y2="83421"/>
                        <a14:foregroundMark x1="31828" y1="83421" x2="47856" y2="84468"/>
                        <a14:foregroundMark x1="47856" y1="84468" x2="61400" y2="83770"/>
                        <a14:foregroundMark x1="61400" y1="83770" x2="75395" y2="79930"/>
                      </a14:backgroundRemoval>
                    </a14:imgEffect>
                  </a14:imgLayer>
                </a14:imgProps>
              </a:ext>
              <a:ext uri="{28A0092B-C50C-407E-A947-70E740481C1C}">
                <a14:useLocalDpi xmlns:a14="http://schemas.microsoft.com/office/drawing/2010/main"/>
              </a:ext>
            </a:extLst>
          </a:blip>
          <a:srcRect/>
          <a:stretch/>
        </p:blipFill>
        <p:spPr>
          <a:xfrm>
            <a:off x="1682818" y="4256101"/>
            <a:ext cx="1354296" cy="2026623"/>
          </a:xfrm>
          <a:prstGeom prst="rect">
            <a:avLst/>
          </a:prstGeom>
        </p:spPr>
      </p:pic>
      <p:pic>
        <p:nvPicPr>
          <p:cNvPr id="11" name="Picture 10">
            <a:extLst>
              <a:ext uri="{FF2B5EF4-FFF2-40B4-BE49-F238E27FC236}">
                <a16:creationId xmlns:a16="http://schemas.microsoft.com/office/drawing/2014/main" id="{A2FD9AB6-97AD-4CF6-9F4B-C3008462FD17}"/>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ackgroundRemoval t="698" b="89878" l="9707" r="89842">
                        <a14:foregroundMark x1="76298" y1="79756" x2="76524" y2="65969"/>
                        <a14:foregroundMark x1="76524" y1="65969" x2="84199" y2="61082"/>
                        <a14:foregroundMark x1="84199" y1="61082" x2="87359" y2="54799"/>
                        <a14:foregroundMark x1="87359" y1="54799" x2="84650" y2="48168"/>
                        <a14:foregroundMark x1="84650" y1="48168" x2="77652" y2="40489"/>
                        <a14:foregroundMark x1="77652" y1="40489" x2="76749" y2="27051"/>
                        <a14:foregroundMark x1="76749" y1="27051" x2="77878" y2="19721"/>
                        <a14:foregroundMark x1="77878" y1="19721" x2="69977" y2="2792"/>
                        <a14:foregroundMark x1="69977" y1="2792" x2="58691" y2="698"/>
                        <a14:foregroundMark x1="58691" y1="698" x2="37923" y2="24433"/>
                        <a14:foregroundMark x1="37923" y1="24433" x2="35666" y2="31588"/>
                        <a14:foregroundMark x1="35666" y1="31588" x2="27765" y2="37696"/>
                        <a14:foregroundMark x1="27765" y1="37696" x2="24831" y2="54625"/>
                        <a14:foregroundMark x1="24831" y1="54625" x2="19187" y2="61257"/>
                        <a14:foregroundMark x1="19187" y1="61257" x2="19187" y2="75218"/>
                        <a14:foregroundMark x1="19187" y1="75218" x2="31828" y2="83421"/>
                        <a14:foregroundMark x1="31828" y1="83421" x2="47856" y2="84468"/>
                        <a14:foregroundMark x1="47856" y1="84468" x2="61400" y2="83770"/>
                        <a14:foregroundMark x1="61400" y1="83770" x2="75395" y2="79930"/>
                      </a14:backgroundRemoval>
                    </a14:imgEffect>
                  </a14:imgLayer>
                </a14:imgProps>
              </a:ext>
              <a:ext uri="{28A0092B-C50C-407E-A947-70E740481C1C}">
                <a14:useLocalDpi xmlns:a14="http://schemas.microsoft.com/office/drawing/2010/main"/>
              </a:ext>
            </a:extLst>
          </a:blip>
          <a:srcRect/>
          <a:stretch/>
        </p:blipFill>
        <p:spPr>
          <a:xfrm>
            <a:off x="-647863" y="3579659"/>
            <a:ext cx="1992409" cy="2981522"/>
          </a:xfrm>
          <a:prstGeom prst="rect">
            <a:avLst/>
          </a:prstGeom>
        </p:spPr>
      </p:pic>
      <p:sp>
        <p:nvSpPr>
          <p:cNvPr id="10" name="TextBox 9">
            <a:extLst>
              <a:ext uri="{FF2B5EF4-FFF2-40B4-BE49-F238E27FC236}">
                <a16:creationId xmlns:a16="http://schemas.microsoft.com/office/drawing/2014/main" id="{4FE8832A-9205-49BA-BBE0-08A8C8136459}"/>
              </a:ext>
            </a:extLst>
          </p:cNvPr>
          <p:cNvSpPr txBox="1"/>
          <p:nvPr/>
        </p:nvSpPr>
        <p:spPr>
          <a:xfrm>
            <a:off x="0" y="173960"/>
            <a:ext cx="12192000" cy="1508105"/>
          </a:xfrm>
          <a:prstGeom prst="rect">
            <a:avLst/>
          </a:prstGeom>
          <a:noFill/>
        </p:spPr>
        <p:txBody>
          <a:bodyPr wrap="square" rtlCol="0">
            <a:spAutoFit/>
          </a:bodyPr>
          <a:lstStyle/>
          <a:p>
            <a:pPr algn="ctr"/>
            <a:r>
              <a:rPr lang="en-US" sz="2000" b="1" i="1" dirty="0">
                <a:solidFill>
                  <a:srgbClr val="00B0F0"/>
                </a:solidFill>
              </a:rPr>
              <a:t>2) </a:t>
            </a:r>
            <a:r>
              <a:rPr lang="en-US" sz="2000" i="1" dirty="0"/>
              <a:t>Is dung beetle abundance associated with the interactions of grazers with their environment,</a:t>
            </a:r>
          </a:p>
          <a:p>
            <a:pPr algn="ctr"/>
            <a:r>
              <a:rPr lang="en-US" sz="2000" i="1" dirty="0"/>
              <a:t> including the habitat surface, the soil interface, and the rhizosphere?</a:t>
            </a:r>
          </a:p>
          <a:p>
            <a:endParaRPr lang="en-US" sz="2400" dirty="0"/>
          </a:p>
          <a:p>
            <a:endParaRPr lang="en-US" sz="2800" dirty="0"/>
          </a:p>
        </p:txBody>
      </p:sp>
      <p:pic>
        <p:nvPicPr>
          <p:cNvPr id="8" name="Picture 7">
            <a:extLst>
              <a:ext uri="{FF2B5EF4-FFF2-40B4-BE49-F238E27FC236}">
                <a16:creationId xmlns:a16="http://schemas.microsoft.com/office/drawing/2014/main" id="{8D38BEEC-B302-4E35-9AAE-315761187133}"/>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ackgroundRemoval t="9907" b="89720" l="5188" r="90698">
                        <a14:foregroundMark x1="23614" y1="51402" x2="11091" y2="20187"/>
                        <a14:foregroundMark x1="11091" y1="20187" x2="25045" y2="11776"/>
                        <a14:foregroundMark x1="25045" y1="11776" x2="39177" y2="18879"/>
                        <a14:foregroundMark x1="39177" y1="18879" x2="45081" y2="28598"/>
                        <a14:foregroundMark x1="28980" y1="16822" x2="11628" y2="14579"/>
                        <a14:foregroundMark x1="11628" y1="14579" x2="11628" y2="21682"/>
                        <a14:foregroundMark x1="22540" y1="11402" x2="6440" y2="16075"/>
                        <a14:foregroundMark x1="6440" y1="16075" x2="5367" y2="12897"/>
                        <a14:foregroundMark x1="29338" y1="13645" x2="18784" y2="13645"/>
                        <a14:foregroundMark x1="26476" y1="58879" x2="18962" y2="73084"/>
                        <a14:foregroundMark x1="18962" y1="73084" x2="30948" y2="83738"/>
                        <a14:foregroundMark x1="30948" y1="83738" x2="66547" y2="91402"/>
                        <a14:foregroundMark x1="66547" y1="91402" x2="83005" y2="86916"/>
                        <a14:foregroundMark x1="83005" y1="86916" x2="90698" y2="69346"/>
                        <a14:foregroundMark x1="90698" y1="69346" x2="75850" y2="36449"/>
                      </a14:backgroundRemoval>
                    </a14:imgEffect>
                  </a14:imgLayer>
                </a14:imgProps>
              </a:ext>
              <a:ext uri="{28A0092B-C50C-407E-A947-70E740481C1C}">
                <a14:useLocalDpi xmlns:a14="http://schemas.microsoft.com/office/drawing/2010/main"/>
              </a:ext>
            </a:extLst>
          </a:blip>
          <a:srcRect/>
          <a:stretch/>
        </p:blipFill>
        <p:spPr>
          <a:xfrm flipH="1">
            <a:off x="-1" y="4044841"/>
            <a:ext cx="2852057" cy="2726072"/>
          </a:xfrm>
          <a:prstGeom prst="rect">
            <a:avLst/>
          </a:prstGeom>
        </p:spPr>
      </p:pic>
      <p:sp>
        <p:nvSpPr>
          <p:cNvPr id="15" name="Rectangle 14">
            <a:extLst>
              <a:ext uri="{FF2B5EF4-FFF2-40B4-BE49-F238E27FC236}">
                <a16:creationId xmlns:a16="http://schemas.microsoft.com/office/drawing/2014/main" id="{14EBD469-0521-4A11-963B-350FBC9FBB9B}"/>
              </a:ext>
            </a:extLst>
          </p:cNvPr>
          <p:cNvSpPr/>
          <p:nvPr/>
        </p:nvSpPr>
        <p:spPr>
          <a:xfrm>
            <a:off x="4744026" y="947863"/>
            <a:ext cx="1698172" cy="5518653"/>
          </a:xfrm>
          <a:custGeom>
            <a:avLst/>
            <a:gdLst>
              <a:gd name="connsiteX0" fmla="*/ 0 w 1698172"/>
              <a:gd name="connsiteY0" fmla="*/ 0 h 5518653"/>
              <a:gd name="connsiteX1" fmla="*/ 600021 w 1698172"/>
              <a:gd name="connsiteY1" fmla="*/ 0 h 5518653"/>
              <a:gd name="connsiteX2" fmla="*/ 1115133 w 1698172"/>
              <a:gd name="connsiteY2" fmla="*/ 0 h 5518653"/>
              <a:gd name="connsiteX3" fmla="*/ 1698172 w 1698172"/>
              <a:gd name="connsiteY3" fmla="*/ 0 h 5518653"/>
              <a:gd name="connsiteX4" fmla="*/ 1698172 w 1698172"/>
              <a:gd name="connsiteY4" fmla="*/ 745018 h 5518653"/>
              <a:gd name="connsiteX5" fmla="*/ 1698172 w 1698172"/>
              <a:gd name="connsiteY5" fmla="*/ 1545223 h 5518653"/>
              <a:gd name="connsiteX6" fmla="*/ 1698172 w 1698172"/>
              <a:gd name="connsiteY6" fmla="*/ 2069495 h 5518653"/>
              <a:gd name="connsiteX7" fmla="*/ 1698172 w 1698172"/>
              <a:gd name="connsiteY7" fmla="*/ 2759327 h 5518653"/>
              <a:gd name="connsiteX8" fmla="*/ 1698172 w 1698172"/>
              <a:gd name="connsiteY8" fmla="*/ 3338785 h 5518653"/>
              <a:gd name="connsiteX9" fmla="*/ 1698172 w 1698172"/>
              <a:gd name="connsiteY9" fmla="*/ 3973430 h 5518653"/>
              <a:gd name="connsiteX10" fmla="*/ 1698172 w 1698172"/>
              <a:gd name="connsiteY10" fmla="*/ 4497702 h 5518653"/>
              <a:gd name="connsiteX11" fmla="*/ 1698172 w 1698172"/>
              <a:gd name="connsiteY11" fmla="*/ 5518653 h 5518653"/>
              <a:gd name="connsiteX12" fmla="*/ 1166078 w 1698172"/>
              <a:gd name="connsiteY12" fmla="*/ 5518653 h 5518653"/>
              <a:gd name="connsiteX13" fmla="*/ 566057 w 1698172"/>
              <a:gd name="connsiteY13" fmla="*/ 5518653 h 5518653"/>
              <a:gd name="connsiteX14" fmla="*/ 0 w 1698172"/>
              <a:gd name="connsiteY14" fmla="*/ 5518653 h 5518653"/>
              <a:gd name="connsiteX15" fmla="*/ 0 w 1698172"/>
              <a:gd name="connsiteY15" fmla="*/ 4773635 h 5518653"/>
              <a:gd name="connsiteX16" fmla="*/ 0 w 1698172"/>
              <a:gd name="connsiteY16" fmla="*/ 4194176 h 5518653"/>
              <a:gd name="connsiteX17" fmla="*/ 0 w 1698172"/>
              <a:gd name="connsiteY17" fmla="*/ 3559531 h 5518653"/>
              <a:gd name="connsiteX18" fmla="*/ 0 w 1698172"/>
              <a:gd name="connsiteY18" fmla="*/ 3035259 h 5518653"/>
              <a:gd name="connsiteX19" fmla="*/ 0 w 1698172"/>
              <a:gd name="connsiteY19" fmla="*/ 2510987 h 5518653"/>
              <a:gd name="connsiteX20" fmla="*/ 0 w 1698172"/>
              <a:gd name="connsiteY20" fmla="*/ 1931529 h 5518653"/>
              <a:gd name="connsiteX21" fmla="*/ 0 w 1698172"/>
              <a:gd name="connsiteY21" fmla="*/ 1407257 h 5518653"/>
              <a:gd name="connsiteX22" fmla="*/ 0 w 1698172"/>
              <a:gd name="connsiteY22" fmla="*/ 717425 h 5518653"/>
              <a:gd name="connsiteX23" fmla="*/ 0 w 1698172"/>
              <a:gd name="connsiteY23" fmla="*/ 0 h 551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98172" h="5518653" extrusionOk="0">
                <a:moveTo>
                  <a:pt x="0" y="0"/>
                </a:moveTo>
                <a:cubicBezTo>
                  <a:pt x="173953" y="-7438"/>
                  <a:pt x="445571" y="-20171"/>
                  <a:pt x="600021" y="0"/>
                </a:cubicBezTo>
                <a:cubicBezTo>
                  <a:pt x="754471" y="20171"/>
                  <a:pt x="998462" y="-14281"/>
                  <a:pt x="1115133" y="0"/>
                </a:cubicBezTo>
                <a:cubicBezTo>
                  <a:pt x="1231804" y="14281"/>
                  <a:pt x="1527750" y="10002"/>
                  <a:pt x="1698172" y="0"/>
                </a:cubicBezTo>
                <a:cubicBezTo>
                  <a:pt x="1671908" y="340227"/>
                  <a:pt x="1703349" y="554175"/>
                  <a:pt x="1698172" y="745018"/>
                </a:cubicBezTo>
                <a:cubicBezTo>
                  <a:pt x="1692995" y="935861"/>
                  <a:pt x="1688544" y="1249560"/>
                  <a:pt x="1698172" y="1545223"/>
                </a:cubicBezTo>
                <a:cubicBezTo>
                  <a:pt x="1707800" y="1840886"/>
                  <a:pt x="1682573" y="1944964"/>
                  <a:pt x="1698172" y="2069495"/>
                </a:cubicBezTo>
                <a:cubicBezTo>
                  <a:pt x="1713771" y="2194026"/>
                  <a:pt x="1685553" y="2616673"/>
                  <a:pt x="1698172" y="2759327"/>
                </a:cubicBezTo>
                <a:cubicBezTo>
                  <a:pt x="1710791" y="2901981"/>
                  <a:pt x="1701518" y="3138830"/>
                  <a:pt x="1698172" y="3338785"/>
                </a:cubicBezTo>
                <a:cubicBezTo>
                  <a:pt x="1694826" y="3538740"/>
                  <a:pt x="1703719" y="3762197"/>
                  <a:pt x="1698172" y="3973430"/>
                </a:cubicBezTo>
                <a:cubicBezTo>
                  <a:pt x="1692625" y="4184664"/>
                  <a:pt x="1691485" y="4320797"/>
                  <a:pt x="1698172" y="4497702"/>
                </a:cubicBezTo>
                <a:cubicBezTo>
                  <a:pt x="1704859" y="4674607"/>
                  <a:pt x="1725284" y="5135842"/>
                  <a:pt x="1698172" y="5518653"/>
                </a:cubicBezTo>
                <a:cubicBezTo>
                  <a:pt x="1508589" y="5530522"/>
                  <a:pt x="1311229" y="5539433"/>
                  <a:pt x="1166078" y="5518653"/>
                </a:cubicBezTo>
                <a:cubicBezTo>
                  <a:pt x="1020927" y="5497873"/>
                  <a:pt x="787709" y="5542418"/>
                  <a:pt x="566057" y="5518653"/>
                </a:cubicBezTo>
                <a:cubicBezTo>
                  <a:pt x="344405" y="5494888"/>
                  <a:pt x="243769" y="5495635"/>
                  <a:pt x="0" y="5518653"/>
                </a:cubicBezTo>
                <a:cubicBezTo>
                  <a:pt x="-9555" y="5269225"/>
                  <a:pt x="-31587" y="4937333"/>
                  <a:pt x="0" y="4773635"/>
                </a:cubicBezTo>
                <a:cubicBezTo>
                  <a:pt x="31587" y="4609937"/>
                  <a:pt x="24543" y="4325971"/>
                  <a:pt x="0" y="4194176"/>
                </a:cubicBezTo>
                <a:cubicBezTo>
                  <a:pt x="-24543" y="4062381"/>
                  <a:pt x="2884" y="3862492"/>
                  <a:pt x="0" y="3559531"/>
                </a:cubicBezTo>
                <a:cubicBezTo>
                  <a:pt x="-2884" y="3256571"/>
                  <a:pt x="-10627" y="3144637"/>
                  <a:pt x="0" y="3035259"/>
                </a:cubicBezTo>
                <a:cubicBezTo>
                  <a:pt x="10627" y="2925881"/>
                  <a:pt x="-10983" y="2686140"/>
                  <a:pt x="0" y="2510987"/>
                </a:cubicBezTo>
                <a:cubicBezTo>
                  <a:pt x="10983" y="2335834"/>
                  <a:pt x="-22272" y="2204462"/>
                  <a:pt x="0" y="1931529"/>
                </a:cubicBezTo>
                <a:cubicBezTo>
                  <a:pt x="22272" y="1658596"/>
                  <a:pt x="-4665" y="1631664"/>
                  <a:pt x="0" y="1407257"/>
                </a:cubicBezTo>
                <a:cubicBezTo>
                  <a:pt x="4665" y="1182850"/>
                  <a:pt x="21884" y="947761"/>
                  <a:pt x="0" y="717425"/>
                </a:cubicBezTo>
                <a:cubicBezTo>
                  <a:pt x="-21884" y="487089"/>
                  <a:pt x="-29680" y="165017"/>
                  <a:pt x="0" y="0"/>
                </a:cubicBezTo>
                <a:close/>
              </a:path>
            </a:pathLst>
          </a:custGeom>
          <a:noFill/>
          <a:ln w="28575">
            <a:solidFill>
              <a:srgbClr val="00FFFF"/>
            </a:solidFill>
            <a:extLst>
              <a:ext uri="{C807C97D-BFC1-408E-A445-0C87EB9F89A2}">
                <ask:lineSketchStyleProps xmlns:ask="http://schemas.microsoft.com/office/drawing/2018/sketchyshapes" xmlns="" sd="36660169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567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A8FAD-0EA3-2D4A-B02F-BC8797D4021E}"/>
              </a:ext>
            </a:extLst>
          </p:cNvPr>
          <p:cNvSpPr>
            <a:spLocks noGrp="1"/>
          </p:cNvSpPr>
          <p:nvPr>
            <p:ph type="title"/>
          </p:nvPr>
        </p:nvSpPr>
        <p:spPr/>
        <p:txBody>
          <a:bodyPr/>
          <a:lstStyle/>
          <a:p>
            <a:r>
              <a:rPr lang="en-US" dirty="0"/>
              <a:t>Funding sources?</a:t>
            </a:r>
          </a:p>
        </p:txBody>
      </p:sp>
      <p:sp>
        <p:nvSpPr>
          <p:cNvPr id="3" name="Content Placeholder 2">
            <a:extLst>
              <a:ext uri="{FF2B5EF4-FFF2-40B4-BE49-F238E27FC236}">
                <a16:creationId xmlns:a16="http://schemas.microsoft.com/office/drawing/2014/main" id="{43C83AAA-78B0-D741-9722-AE544A71953D}"/>
              </a:ext>
            </a:extLst>
          </p:cNvPr>
          <p:cNvSpPr>
            <a:spLocks noGrp="1"/>
          </p:cNvSpPr>
          <p:nvPr>
            <p:ph idx="1"/>
          </p:nvPr>
        </p:nvSpPr>
        <p:spPr>
          <a:xfrm>
            <a:off x="838200" y="1233376"/>
            <a:ext cx="10515600" cy="5624623"/>
          </a:xfrm>
        </p:spPr>
        <p:txBody>
          <a:bodyPr>
            <a:normAutofit fontScale="77500" lnSpcReduction="20000"/>
          </a:bodyPr>
          <a:lstStyle/>
          <a:p>
            <a:pPr marL="0" indent="0">
              <a:buNone/>
            </a:pPr>
            <a:endParaRPr lang="en-US" dirty="0">
              <a:latin typeface="Lato" panose="020F0502020204030203" pitchFamily="34" charset="0"/>
            </a:endParaRPr>
          </a:p>
          <a:p>
            <a:r>
              <a:rPr lang="en-US" dirty="0"/>
              <a:t>https://</a:t>
            </a:r>
            <a:r>
              <a:rPr lang="en-US" dirty="0" err="1"/>
              <a:t>www.farmprogress.com</a:t>
            </a:r>
            <a:r>
              <a:rPr lang="en-US" dirty="0"/>
              <a:t>/conservation/grants-help-ranchland-trust-launch-western-</a:t>
            </a:r>
            <a:r>
              <a:rPr lang="en-US" dirty="0" err="1"/>
              <a:t>kansas</a:t>
            </a:r>
            <a:r>
              <a:rPr lang="en-US" dirty="0"/>
              <a:t>-project</a:t>
            </a:r>
          </a:p>
          <a:p>
            <a:r>
              <a:rPr lang="en-US" dirty="0"/>
              <a:t>https://</a:t>
            </a:r>
            <a:r>
              <a:rPr lang="en-US" dirty="0" err="1"/>
              <a:t>www.landcan.org</a:t>
            </a:r>
            <a:r>
              <a:rPr lang="en-US" dirty="0"/>
              <a:t>/Grant-and-Assistance-Programs/</a:t>
            </a:r>
          </a:p>
          <a:p>
            <a:r>
              <a:rPr lang="en-US" u="sng" dirty="0">
                <a:hlinkClick r:id="rId3"/>
              </a:rPr>
              <a:t>https://www.nfwf.org/trending-topics/working-ranch-lands</a:t>
            </a:r>
            <a:r>
              <a:rPr lang="en-US" dirty="0"/>
              <a:t>  (go to the bottom of the page)</a:t>
            </a:r>
          </a:p>
          <a:p>
            <a:r>
              <a:rPr lang="en-US" dirty="0"/>
              <a:t>https://</a:t>
            </a:r>
            <a:r>
              <a:rPr lang="en-US" dirty="0" err="1"/>
              <a:t>www.federalgrants.com</a:t>
            </a:r>
            <a:r>
              <a:rPr lang="en-US" dirty="0"/>
              <a:t>/Farms-and-Ranch-Lands-Protection-Program-5846.html</a:t>
            </a:r>
          </a:p>
          <a:p>
            <a:r>
              <a:rPr lang="en-US" dirty="0"/>
              <a:t>https://</a:t>
            </a:r>
            <a:r>
              <a:rPr lang="en-US" dirty="0" err="1"/>
              <a:t>www.nrcs.usda.gov</a:t>
            </a:r>
            <a:r>
              <a:rPr lang="en-US" dirty="0"/>
              <a:t>/</a:t>
            </a:r>
            <a:r>
              <a:rPr lang="en-US" dirty="0" err="1"/>
              <a:t>wps</a:t>
            </a:r>
            <a:r>
              <a:rPr lang="en-US" dirty="0"/>
              <a:t>/portal/</a:t>
            </a:r>
            <a:r>
              <a:rPr lang="en-US" dirty="0" err="1"/>
              <a:t>nrcs</a:t>
            </a:r>
            <a:r>
              <a:rPr lang="en-US" dirty="0"/>
              <a:t>/detail/null/?</a:t>
            </a:r>
            <a:r>
              <a:rPr lang="en-US" dirty="0" err="1"/>
              <a:t>cid</a:t>
            </a:r>
            <a:r>
              <a:rPr lang="en-US" dirty="0"/>
              <a:t>=nrcs141p2_018768</a:t>
            </a:r>
          </a:p>
          <a:p>
            <a:r>
              <a:rPr lang="en-US" dirty="0"/>
              <a:t>https://</a:t>
            </a:r>
            <a:r>
              <a:rPr lang="en-US" dirty="0" err="1"/>
              <a:t>www.federalgrantswire.com</a:t>
            </a:r>
            <a:r>
              <a:rPr lang="en-US" dirty="0"/>
              <a:t>/farmland-protection-program.html#.YY2E5tbMKu4</a:t>
            </a:r>
          </a:p>
          <a:p>
            <a:r>
              <a:rPr lang="en-US" dirty="0"/>
              <a:t>https://</a:t>
            </a:r>
            <a:r>
              <a:rPr lang="en-US" dirty="0" err="1"/>
              <a:t>farmraise.com</a:t>
            </a:r>
            <a:r>
              <a:rPr lang="en-US" dirty="0"/>
              <a:t>/?</a:t>
            </a:r>
            <a:r>
              <a:rPr lang="en-US" dirty="0" err="1"/>
              <a:t>gclid</a:t>
            </a:r>
            <a:r>
              <a:rPr lang="en-US" dirty="0"/>
              <a:t>=CjwKCAiAm7OMBhAQEiwArvGi3LoGmzmOf4Fu_73hPevza62DIxdSCi-Qrv6HiF1I05qRPEW6IG-qaRoCXwkQAvD_BwE</a:t>
            </a:r>
          </a:p>
          <a:p>
            <a:r>
              <a:rPr lang="en-US" u="sng" dirty="0">
                <a:hlinkClick r:id="rId4"/>
              </a:rPr>
              <a:t>https://www.tpl.org/about/farm-and-ranch-lands-protection-program-frpp</a:t>
            </a:r>
            <a:endParaRPr lang="en-US" dirty="0"/>
          </a:p>
          <a:p>
            <a:r>
              <a:rPr lang="en-US" dirty="0"/>
              <a:t>Caesar </a:t>
            </a:r>
            <a:r>
              <a:rPr lang="en-US" dirty="0" err="1"/>
              <a:t>kleberg</a:t>
            </a:r>
            <a:r>
              <a:rPr lang="en-US" dirty="0"/>
              <a:t> wildlife research institute (https://</a:t>
            </a:r>
            <a:r>
              <a:rPr lang="en-US" dirty="0" err="1"/>
              <a:t>www.ckwri.tamuk.edu</a:t>
            </a:r>
            <a:r>
              <a:rPr lang="en-US" dirty="0"/>
              <a:t>/)</a:t>
            </a:r>
          </a:p>
          <a:p>
            <a:r>
              <a:rPr lang="en-US" dirty="0"/>
              <a:t>SARE https://</a:t>
            </a:r>
            <a:r>
              <a:rPr lang="en-US" dirty="0" err="1"/>
              <a:t>www.sare.org</a:t>
            </a:r>
            <a:r>
              <a:rPr lang="en-US" dirty="0"/>
              <a:t>/grants/ </a:t>
            </a:r>
          </a:p>
          <a:p>
            <a:r>
              <a:rPr lang="en-US" dirty="0"/>
              <a:t>Tallgrass Alliance</a:t>
            </a:r>
          </a:p>
          <a:p>
            <a:r>
              <a:rPr lang="en-US" dirty="0"/>
              <a:t>Savory Institute</a:t>
            </a:r>
          </a:p>
        </p:txBody>
      </p:sp>
    </p:spTree>
    <p:extLst>
      <p:ext uri="{BB962C8B-B14F-4D97-AF65-F5344CB8AC3E}">
        <p14:creationId xmlns:p14="http://schemas.microsoft.com/office/powerpoint/2010/main" val="1692947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A8FAD-0EA3-2D4A-B02F-BC8797D4021E}"/>
              </a:ext>
            </a:extLst>
          </p:cNvPr>
          <p:cNvSpPr>
            <a:spLocks noGrp="1"/>
          </p:cNvSpPr>
          <p:nvPr>
            <p:ph type="title"/>
          </p:nvPr>
        </p:nvSpPr>
        <p:spPr/>
        <p:txBody>
          <a:bodyPr/>
          <a:lstStyle/>
          <a:p>
            <a:r>
              <a:rPr lang="en-US" dirty="0"/>
              <a:t>Broader impacts</a:t>
            </a:r>
          </a:p>
        </p:txBody>
      </p:sp>
      <p:sp>
        <p:nvSpPr>
          <p:cNvPr id="3" name="Content Placeholder 2">
            <a:extLst>
              <a:ext uri="{FF2B5EF4-FFF2-40B4-BE49-F238E27FC236}">
                <a16:creationId xmlns:a16="http://schemas.microsoft.com/office/drawing/2014/main" id="{43C83AAA-78B0-D741-9722-AE544A71953D}"/>
              </a:ext>
            </a:extLst>
          </p:cNvPr>
          <p:cNvSpPr>
            <a:spLocks noGrp="1"/>
          </p:cNvSpPr>
          <p:nvPr>
            <p:ph idx="1"/>
          </p:nvPr>
        </p:nvSpPr>
        <p:spPr>
          <a:xfrm>
            <a:off x="838200" y="1233376"/>
            <a:ext cx="10515600" cy="5624623"/>
          </a:xfrm>
        </p:spPr>
        <p:txBody>
          <a:bodyPr>
            <a:normAutofit/>
          </a:bodyPr>
          <a:lstStyle/>
          <a:p>
            <a:pPr marL="0" indent="0">
              <a:buNone/>
            </a:pPr>
            <a:endParaRPr lang="en-US" dirty="0">
              <a:latin typeface="Lato" panose="020F0502020204030203" pitchFamily="34" charset="0"/>
            </a:endParaRPr>
          </a:p>
          <a:p>
            <a:pPr marL="514350" indent="-514350">
              <a:buAutoNum type="arabicParenR"/>
            </a:pPr>
            <a:r>
              <a:rPr lang="en-US" dirty="0">
                <a:latin typeface="Lato" panose="020F0502020204030203" pitchFamily="34" charset="0"/>
              </a:rPr>
              <a:t>Dung beetle workshop for ranchers and farmers</a:t>
            </a:r>
          </a:p>
          <a:p>
            <a:pPr marL="514350" indent="-514350">
              <a:buAutoNum type="arabicParenR"/>
            </a:pPr>
            <a:r>
              <a:rPr lang="en-US" dirty="0">
                <a:latin typeface="Lato" panose="020F0502020204030203" pitchFamily="34" charset="0"/>
              </a:rPr>
              <a:t>Popular book?</a:t>
            </a:r>
          </a:p>
          <a:p>
            <a:pPr marL="514350" indent="-514350">
              <a:buAutoNum type="arabicParenR"/>
            </a:pPr>
            <a:r>
              <a:rPr lang="en-US" dirty="0">
                <a:latin typeface="Lato" panose="020F0502020204030203" pitchFamily="34" charset="0"/>
              </a:rPr>
              <a:t>Training students in dung beetle identification? </a:t>
            </a:r>
          </a:p>
          <a:p>
            <a:pPr marL="514350" indent="-514350">
              <a:buAutoNum type="arabicParenR"/>
            </a:pPr>
            <a:endParaRPr lang="en-US" dirty="0"/>
          </a:p>
        </p:txBody>
      </p:sp>
    </p:spTree>
    <p:extLst>
      <p:ext uri="{BB962C8B-B14F-4D97-AF65-F5344CB8AC3E}">
        <p14:creationId xmlns:p14="http://schemas.microsoft.com/office/powerpoint/2010/main" val="3591076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F38CD9-0123-CE4A-90AA-F49B45F4FE43}"/>
              </a:ext>
            </a:extLst>
          </p:cNvPr>
          <p:cNvSpPr/>
          <p:nvPr/>
        </p:nvSpPr>
        <p:spPr>
          <a:xfrm>
            <a:off x="802104" y="1582340"/>
            <a:ext cx="10834083" cy="4247317"/>
          </a:xfrm>
          <a:prstGeom prst="rect">
            <a:avLst/>
          </a:prstGeom>
        </p:spPr>
        <p:txBody>
          <a:bodyPr wrap="square">
            <a:spAutoFit/>
          </a:bodyPr>
          <a:lstStyle/>
          <a:p>
            <a:pPr fontAlgn="t"/>
            <a:r>
              <a:rPr lang="en-US" dirty="0"/>
              <a:t>Barber, N. A., </a:t>
            </a:r>
            <a:r>
              <a:rPr lang="en-US" dirty="0" err="1"/>
              <a:t>Hosler</a:t>
            </a:r>
            <a:r>
              <a:rPr lang="en-US" dirty="0"/>
              <a:t>, S. C., Whiston, P., &amp; Jones, H. P. (2019). Initial responses of dung beetle communities to bison reintroduction in restored and remnant tallgrass prairie. </a:t>
            </a:r>
            <a:r>
              <a:rPr lang="en-US" i="1" dirty="0"/>
              <a:t>Natural Areas Journal</a:t>
            </a:r>
            <a:r>
              <a:rPr lang="en-US" dirty="0"/>
              <a:t>, </a:t>
            </a:r>
            <a:r>
              <a:rPr lang="en-US" i="1" dirty="0"/>
              <a:t>39</a:t>
            </a:r>
            <a:r>
              <a:rPr lang="en-US" dirty="0"/>
              <a:t>(4), 420-428.</a:t>
            </a:r>
          </a:p>
          <a:p>
            <a:endParaRPr lang="en-US" dirty="0"/>
          </a:p>
          <a:p>
            <a:r>
              <a:rPr lang="en-US" dirty="0" err="1"/>
              <a:t>Guiden</a:t>
            </a:r>
            <a:r>
              <a:rPr lang="en-US" dirty="0"/>
              <a:t>, P. W., Barber, N. A., Blackburn, R., Farrell, A., </a:t>
            </a:r>
            <a:r>
              <a:rPr lang="en-US" dirty="0" err="1"/>
              <a:t>Fliginger</a:t>
            </a:r>
            <a:r>
              <a:rPr lang="en-US" dirty="0"/>
              <a:t>, J., </a:t>
            </a:r>
            <a:r>
              <a:rPr lang="en-US" dirty="0" err="1"/>
              <a:t>Hosler</a:t>
            </a:r>
            <a:r>
              <a:rPr lang="en-US" dirty="0"/>
              <a:t>, S. C., ... &amp; Jones, H. P. (2021). Effects of management outweigh effects of plant diversity on restored animal communities in tallgrass prairies. </a:t>
            </a:r>
            <a:r>
              <a:rPr lang="en-US" i="1" dirty="0"/>
              <a:t>Proceedings of the National Academy of Sciences</a:t>
            </a:r>
            <a:r>
              <a:rPr lang="en-US" dirty="0"/>
              <a:t>, </a:t>
            </a:r>
            <a:r>
              <a:rPr lang="en-US" i="1" dirty="0"/>
              <a:t>118</a:t>
            </a:r>
            <a:r>
              <a:rPr lang="en-US" dirty="0"/>
              <a:t>(5).</a:t>
            </a:r>
          </a:p>
          <a:p>
            <a:r>
              <a:rPr lang="en-US" dirty="0"/>
              <a:t/>
            </a:r>
            <a:br>
              <a:rPr lang="en-US" dirty="0"/>
            </a:br>
            <a:r>
              <a:rPr lang="en-US" dirty="0" err="1"/>
              <a:t>Hosler</a:t>
            </a:r>
            <a:r>
              <a:rPr lang="en-US" dirty="0"/>
              <a:t>, S. C., Jones, H. P., Nelson, M., &amp; Barber, N. A. (2021). Management actions shape dung beetle community structure and functional traits in restored tallgrass prairie. </a:t>
            </a:r>
            <a:r>
              <a:rPr lang="en-US" i="1" dirty="0"/>
              <a:t>Ecological Entomology</a:t>
            </a:r>
            <a:r>
              <a:rPr lang="en-US" dirty="0"/>
              <a:t>, </a:t>
            </a:r>
            <a:r>
              <a:rPr lang="en-US" i="1" dirty="0"/>
              <a:t>46</a:t>
            </a:r>
            <a:r>
              <a:rPr lang="en-US" dirty="0"/>
              <a:t>(2), 175-186. </a:t>
            </a:r>
          </a:p>
          <a:p>
            <a:endParaRPr lang="en-US" dirty="0"/>
          </a:p>
          <a:p>
            <a:r>
              <a:rPr lang="en-US" dirty="0" err="1"/>
              <a:t>Tiberg</a:t>
            </a:r>
            <a:r>
              <a:rPr lang="en-US" dirty="0"/>
              <a:t>, K., &amp; </a:t>
            </a:r>
            <a:r>
              <a:rPr lang="en-US" dirty="0" err="1"/>
              <a:t>Floate</a:t>
            </a:r>
            <a:r>
              <a:rPr lang="en-US" dirty="0"/>
              <a:t>, K. D. (2011). Where went the dung-breeding insects of the American bison?. </a:t>
            </a:r>
            <a:r>
              <a:rPr lang="en-US" i="1" dirty="0"/>
              <a:t>The Canadian Entomologist</a:t>
            </a:r>
            <a:r>
              <a:rPr lang="en-US" dirty="0"/>
              <a:t>, </a:t>
            </a:r>
            <a:r>
              <a:rPr lang="en-US" i="1" dirty="0"/>
              <a:t>143</a:t>
            </a:r>
            <a:r>
              <a:rPr lang="en-US" dirty="0"/>
              <a:t>(5), 470-478.</a:t>
            </a:r>
          </a:p>
          <a:p>
            <a:endParaRPr lang="en-US" dirty="0"/>
          </a:p>
          <a:p>
            <a:r>
              <a:rPr lang="en-US" dirty="0"/>
              <a:t>Trible, M. L. (2021). </a:t>
            </a:r>
            <a:r>
              <a:rPr lang="en-US" i="1" dirty="0"/>
              <a:t>Effects of bison, cattle, and environmental factors on grassland dung beetle abundance and community structure</a:t>
            </a:r>
            <a:r>
              <a:rPr lang="en-US" dirty="0"/>
              <a:t> (MS Thesis, Wichita State University).</a:t>
            </a:r>
          </a:p>
        </p:txBody>
      </p:sp>
      <p:sp>
        <p:nvSpPr>
          <p:cNvPr id="3" name="Title 1">
            <a:extLst>
              <a:ext uri="{FF2B5EF4-FFF2-40B4-BE49-F238E27FC236}">
                <a16:creationId xmlns:a16="http://schemas.microsoft.com/office/drawing/2014/main" id="{C34BEEDE-AC7F-4D46-8E9F-61C5FE6047B1}"/>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Some References</a:t>
            </a:r>
          </a:p>
        </p:txBody>
      </p:sp>
    </p:spTree>
    <p:extLst>
      <p:ext uri="{BB962C8B-B14F-4D97-AF65-F5344CB8AC3E}">
        <p14:creationId xmlns:p14="http://schemas.microsoft.com/office/powerpoint/2010/main" val="1314347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8749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8C8F5E-53DA-0442-97A1-3095AD5871C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71ACA1D-B1F8-C048-A797-D93DB1F764A9}"/>
              </a:ext>
            </a:extLst>
          </p:cNvPr>
          <p:cNvPicPr>
            <a:picLocks noChangeAspect="1"/>
          </p:cNvPicPr>
          <p:nvPr/>
        </p:nvPicPr>
        <p:blipFill>
          <a:blip r:embed="rId2"/>
          <a:stretch>
            <a:fillRect/>
          </a:stretch>
        </p:blipFill>
        <p:spPr>
          <a:xfrm>
            <a:off x="3053490" y="1216995"/>
            <a:ext cx="6792875" cy="5641005"/>
          </a:xfrm>
          <a:prstGeom prst="rect">
            <a:avLst/>
          </a:prstGeom>
        </p:spPr>
      </p:pic>
      <p:sp>
        <p:nvSpPr>
          <p:cNvPr id="5" name="TextBox 4">
            <a:extLst>
              <a:ext uri="{FF2B5EF4-FFF2-40B4-BE49-F238E27FC236}">
                <a16:creationId xmlns:a16="http://schemas.microsoft.com/office/drawing/2014/main" id="{51A9B8C5-B670-A04B-8CC9-537216390DC2}"/>
              </a:ext>
            </a:extLst>
          </p:cNvPr>
          <p:cNvSpPr txBox="1"/>
          <p:nvPr/>
        </p:nvSpPr>
        <p:spPr>
          <a:xfrm>
            <a:off x="1404732" y="623355"/>
            <a:ext cx="10086094" cy="369332"/>
          </a:xfrm>
          <a:prstGeom prst="rect">
            <a:avLst/>
          </a:prstGeom>
          <a:noFill/>
        </p:spPr>
        <p:txBody>
          <a:bodyPr wrap="none" rtlCol="0">
            <a:spAutoFit/>
          </a:bodyPr>
          <a:lstStyle/>
          <a:p>
            <a:r>
              <a:rPr lang="en-US" dirty="0"/>
              <a:t>Conduct vegetation analysis before treatment? The research had no control site (from </a:t>
            </a:r>
            <a:r>
              <a:rPr lang="en-US" dirty="0">
                <a:latin typeface="Lato" panose="020F0502020204030203" pitchFamily="34" charset="0"/>
              </a:rPr>
              <a:t>Cutter et al. 2021)</a:t>
            </a:r>
          </a:p>
        </p:txBody>
      </p:sp>
    </p:spTree>
    <p:extLst>
      <p:ext uri="{BB962C8B-B14F-4D97-AF65-F5344CB8AC3E}">
        <p14:creationId xmlns:p14="http://schemas.microsoft.com/office/powerpoint/2010/main" val="287938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ung Beetle Facts, Information, Pictures and Video. Learn More">
            <a:extLst>
              <a:ext uri="{FF2B5EF4-FFF2-40B4-BE49-F238E27FC236}">
                <a16:creationId xmlns:a16="http://schemas.microsoft.com/office/drawing/2014/main" id="{A241D632-ECAE-43D5-94E4-6638A99A8E3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86000" y="652896"/>
            <a:ext cx="7620000" cy="58293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pecies of dung beetles (Scarabaeidae) are grouped as “dwellers ...">
            <a:extLst>
              <a:ext uri="{FF2B5EF4-FFF2-40B4-BE49-F238E27FC236}">
                <a16:creationId xmlns:a16="http://schemas.microsoft.com/office/drawing/2014/main" id="{667CEFF4-BAC7-427E-AFBC-D4917FED60D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16000" y="279243"/>
            <a:ext cx="9813980" cy="629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18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900B51-DCAE-B444-8585-D75CB89C368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7593030-5246-0546-97B3-F2D89867FE9E}"/>
              </a:ext>
            </a:extLst>
          </p:cNvPr>
          <p:cNvPicPr>
            <a:picLocks noChangeAspect="1"/>
          </p:cNvPicPr>
          <p:nvPr/>
        </p:nvPicPr>
        <p:blipFill>
          <a:blip r:embed="rId2"/>
          <a:stretch>
            <a:fillRect/>
          </a:stretch>
        </p:blipFill>
        <p:spPr>
          <a:xfrm>
            <a:off x="1684278" y="1097944"/>
            <a:ext cx="9149627" cy="5760056"/>
          </a:xfrm>
          <a:prstGeom prst="rect">
            <a:avLst/>
          </a:prstGeom>
        </p:spPr>
      </p:pic>
      <p:sp>
        <p:nvSpPr>
          <p:cNvPr id="5" name="TextBox 4">
            <a:extLst>
              <a:ext uri="{FF2B5EF4-FFF2-40B4-BE49-F238E27FC236}">
                <a16:creationId xmlns:a16="http://schemas.microsoft.com/office/drawing/2014/main" id="{4173ECB1-6ACF-C741-A3CB-1A3F6302A91B}"/>
              </a:ext>
            </a:extLst>
          </p:cNvPr>
          <p:cNvSpPr txBox="1"/>
          <p:nvPr/>
        </p:nvSpPr>
        <p:spPr>
          <a:xfrm>
            <a:off x="2743201" y="636607"/>
            <a:ext cx="7157857" cy="369332"/>
          </a:xfrm>
          <a:prstGeom prst="rect">
            <a:avLst/>
          </a:prstGeom>
          <a:noFill/>
        </p:spPr>
        <p:txBody>
          <a:bodyPr wrap="none" rtlCol="0">
            <a:spAutoFit/>
          </a:bodyPr>
          <a:lstStyle/>
          <a:p>
            <a:r>
              <a:rPr lang="en-US" dirty="0"/>
              <a:t>Idea for study sites in supplemental documents (from </a:t>
            </a:r>
            <a:r>
              <a:rPr lang="en-US" dirty="0">
                <a:latin typeface="Lato" panose="020F0502020204030203" pitchFamily="34" charset="0"/>
              </a:rPr>
              <a:t>Cutter et al. 2021).</a:t>
            </a:r>
          </a:p>
        </p:txBody>
      </p:sp>
    </p:spTree>
    <p:extLst>
      <p:ext uri="{BB962C8B-B14F-4D97-AF65-F5344CB8AC3E}">
        <p14:creationId xmlns:p14="http://schemas.microsoft.com/office/powerpoint/2010/main" val="754954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53348-975E-BB4F-8E04-97FC872FDF86}"/>
              </a:ext>
            </a:extLst>
          </p:cNvPr>
          <p:cNvSpPr>
            <a:spLocks noGrp="1"/>
          </p:cNvSpPr>
          <p:nvPr>
            <p:ph type="title"/>
          </p:nvPr>
        </p:nvSpPr>
        <p:spPr/>
        <p:txBody>
          <a:bodyPr/>
          <a:lstStyle/>
          <a:p>
            <a:r>
              <a:rPr lang="en-US" dirty="0"/>
              <a:t>Rationale</a:t>
            </a:r>
          </a:p>
        </p:txBody>
      </p:sp>
      <p:sp>
        <p:nvSpPr>
          <p:cNvPr id="3" name="Content Placeholder 2">
            <a:extLst>
              <a:ext uri="{FF2B5EF4-FFF2-40B4-BE49-F238E27FC236}">
                <a16:creationId xmlns:a16="http://schemas.microsoft.com/office/drawing/2014/main" id="{D2A1D268-3081-5D4C-B9DA-BC5403AEB459}"/>
              </a:ext>
            </a:extLst>
          </p:cNvPr>
          <p:cNvSpPr>
            <a:spLocks noGrp="1"/>
          </p:cNvSpPr>
          <p:nvPr>
            <p:ph idx="1"/>
          </p:nvPr>
        </p:nvSpPr>
        <p:spPr/>
        <p:txBody>
          <a:bodyPr>
            <a:normAutofit/>
          </a:bodyPr>
          <a:lstStyle/>
          <a:p>
            <a:pPr marL="465138" indent="-465138">
              <a:buNone/>
            </a:pPr>
            <a:r>
              <a:rPr lang="en-US" dirty="0"/>
              <a:t>•Dung beetles are soil engineers that improve pastures for grazers, increase the water retention capacity of the soil, reduce flies and parasites, and increase carbon sequestration </a:t>
            </a:r>
          </a:p>
          <a:p>
            <a:pPr marL="465138" indent="-465138">
              <a:buNone/>
            </a:pPr>
            <a:r>
              <a:rPr lang="en-US" dirty="0"/>
              <a:t>•Foraging behaviors of cattle and bison could impact vegetation structure and drive differences in dung beetle communities </a:t>
            </a:r>
          </a:p>
          <a:p>
            <a:pPr marL="465138" indent="-465138">
              <a:buNone/>
            </a:pPr>
            <a:r>
              <a:rPr lang="en-US" dirty="0"/>
              <a:t>•Dung beetle community analyses that compare bison- and cattle-grazed grasslands are lacking</a:t>
            </a:r>
          </a:p>
          <a:p>
            <a:pPr marL="465138" indent="-465138">
              <a:buNone/>
            </a:pPr>
            <a:r>
              <a:rPr lang="en-US" dirty="0"/>
              <a:t>•Preliminary research in Kansas provides evidence that dung beetle communities differ, and these results may have implications for grasslands management </a:t>
            </a:r>
          </a:p>
        </p:txBody>
      </p:sp>
    </p:spTree>
    <p:extLst>
      <p:ext uri="{BB962C8B-B14F-4D97-AF65-F5344CB8AC3E}">
        <p14:creationId xmlns:p14="http://schemas.microsoft.com/office/powerpoint/2010/main" val="2111017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53348-975E-BB4F-8E04-97FC872FDF86}"/>
              </a:ext>
            </a:extLst>
          </p:cNvPr>
          <p:cNvSpPr>
            <a:spLocks noGrp="1"/>
          </p:cNvSpPr>
          <p:nvPr>
            <p:ph type="title"/>
          </p:nvPr>
        </p:nvSpPr>
        <p:spPr/>
        <p:txBody>
          <a:bodyPr/>
          <a:lstStyle/>
          <a:p>
            <a:r>
              <a:rPr lang="en-US" dirty="0"/>
              <a:t>Challenges to Cattle Ranching</a:t>
            </a:r>
          </a:p>
        </p:txBody>
      </p:sp>
      <p:sp>
        <p:nvSpPr>
          <p:cNvPr id="3" name="Content Placeholder 2">
            <a:extLst>
              <a:ext uri="{FF2B5EF4-FFF2-40B4-BE49-F238E27FC236}">
                <a16:creationId xmlns:a16="http://schemas.microsoft.com/office/drawing/2014/main" id="{D2A1D268-3081-5D4C-B9DA-BC5403AEB459}"/>
              </a:ext>
            </a:extLst>
          </p:cNvPr>
          <p:cNvSpPr>
            <a:spLocks noGrp="1"/>
          </p:cNvSpPr>
          <p:nvPr>
            <p:ph idx="1"/>
          </p:nvPr>
        </p:nvSpPr>
        <p:spPr>
          <a:xfrm>
            <a:off x="838200" y="1825624"/>
            <a:ext cx="10515600" cy="5032375"/>
          </a:xfrm>
        </p:spPr>
        <p:txBody>
          <a:bodyPr>
            <a:normAutofit fontScale="92500" lnSpcReduction="10000"/>
          </a:bodyPr>
          <a:lstStyle/>
          <a:p>
            <a:pPr marL="0" indent="0">
              <a:buNone/>
            </a:pPr>
            <a:r>
              <a:rPr lang="en-US" dirty="0"/>
              <a:t>• Methane production; carbon and cattle</a:t>
            </a:r>
          </a:p>
          <a:p>
            <a:pPr marL="0" indent="0">
              <a:buNone/>
            </a:pPr>
            <a:r>
              <a:rPr lang="en-US" dirty="0"/>
              <a:t>• Pasture fouling, flies, parasites</a:t>
            </a:r>
          </a:p>
          <a:p>
            <a:pPr marL="0" indent="0">
              <a:buNone/>
            </a:pPr>
            <a:r>
              <a:rPr lang="en-US" dirty="0"/>
              <a:t>• Diminished water resources; water contamination with feces; erosion</a:t>
            </a:r>
          </a:p>
          <a:p>
            <a:pPr marL="0" indent="0">
              <a:buNone/>
            </a:pPr>
            <a:r>
              <a:rPr lang="en-US" dirty="0"/>
              <a:t>• How to reduce harm to the environment (e.g., carbon sequestration)</a:t>
            </a:r>
          </a:p>
          <a:p>
            <a:pPr marL="0" indent="0">
              <a:buNone/>
            </a:pPr>
            <a:r>
              <a:rPr lang="en-US" dirty="0"/>
              <a:t>• Diseases, pathogens, tick-borne diseases that impact cattle</a:t>
            </a:r>
          </a:p>
          <a:p>
            <a:pPr marL="0" indent="0">
              <a:buNone/>
            </a:pPr>
            <a:r>
              <a:rPr lang="en-US" dirty="0"/>
              <a:t>• Soil legacy effects of de-wormers</a:t>
            </a:r>
          </a:p>
          <a:p>
            <a:pPr marL="0" indent="0">
              <a:buNone/>
            </a:pPr>
            <a:r>
              <a:rPr lang="en-US" dirty="0"/>
              <a:t>• Climate change and grassland changes</a:t>
            </a:r>
          </a:p>
          <a:p>
            <a:pPr marL="0" indent="0">
              <a:buNone/>
            </a:pPr>
            <a:r>
              <a:rPr lang="en-US" dirty="0"/>
              <a:t>• Other: </a:t>
            </a:r>
          </a:p>
          <a:p>
            <a:pPr marL="635000" indent="-254000">
              <a:buNone/>
            </a:pPr>
            <a:r>
              <a:rPr lang="en-US" sz="2000" dirty="0"/>
              <a:t>Meat protein substitutes </a:t>
            </a:r>
          </a:p>
          <a:p>
            <a:pPr marL="635000" indent="-254000">
              <a:buNone/>
            </a:pPr>
            <a:r>
              <a:rPr lang="en-US" sz="2000" dirty="0"/>
              <a:t>Invasive species: mammals, grasses, chronic wasting disease in white tail deer</a:t>
            </a:r>
          </a:p>
          <a:p>
            <a:pPr marL="635000" indent="-254000">
              <a:buNone/>
            </a:pPr>
            <a:r>
              <a:rPr lang="en-US" sz="2000" dirty="0"/>
              <a:t>Landowners who are aged and the next generation not interested in ranching</a:t>
            </a:r>
          </a:p>
          <a:p>
            <a:pPr marL="635000" indent="-254000">
              <a:buNone/>
            </a:pPr>
            <a:r>
              <a:rPr lang="en-US" sz="2000" dirty="0"/>
              <a:t>Land being purchased by out-of-state people who do not maintain/manage the land</a:t>
            </a:r>
          </a:p>
        </p:txBody>
      </p:sp>
    </p:spTree>
    <p:extLst>
      <p:ext uri="{BB962C8B-B14F-4D97-AF65-F5344CB8AC3E}">
        <p14:creationId xmlns:p14="http://schemas.microsoft.com/office/powerpoint/2010/main" val="2220173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53348-975E-BB4F-8E04-97FC872FDF86}"/>
              </a:ext>
            </a:extLst>
          </p:cNvPr>
          <p:cNvSpPr>
            <a:spLocks noGrp="1"/>
          </p:cNvSpPr>
          <p:nvPr>
            <p:ph type="title"/>
          </p:nvPr>
        </p:nvSpPr>
        <p:spPr/>
        <p:txBody>
          <a:bodyPr/>
          <a:lstStyle/>
          <a:p>
            <a:r>
              <a:rPr lang="en-US" dirty="0"/>
              <a:t>Gaps in Knowledge</a:t>
            </a:r>
          </a:p>
        </p:txBody>
      </p:sp>
      <p:sp>
        <p:nvSpPr>
          <p:cNvPr id="3" name="Content Placeholder 2">
            <a:extLst>
              <a:ext uri="{FF2B5EF4-FFF2-40B4-BE49-F238E27FC236}">
                <a16:creationId xmlns:a16="http://schemas.microsoft.com/office/drawing/2014/main" id="{D2A1D268-3081-5D4C-B9DA-BC5403AEB459}"/>
              </a:ext>
            </a:extLst>
          </p:cNvPr>
          <p:cNvSpPr>
            <a:spLocks noGrp="1"/>
          </p:cNvSpPr>
          <p:nvPr>
            <p:ph idx="1"/>
          </p:nvPr>
        </p:nvSpPr>
        <p:spPr/>
        <p:txBody>
          <a:bodyPr>
            <a:normAutofit fontScale="85000" lnSpcReduction="20000"/>
          </a:bodyPr>
          <a:lstStyle/>
          <a:p>
            <a:pPr marL="465138" indent="-465138">
              <a:buNone/>
            </a:pPr>
            <a:r>
              <a:rPr lang="en-US" dirty="0"/>
              <a:t>•Carbon sequestration potential (value to landowner and ecosystem)</a:t>
            </a:r>
          </a:p>
          <a:p>
            <a:pPr marL="465138" indent="-465138">
              <a:buNone/>
            </a:pPr>
            <a:r>
              <a:rPr lang="en-US" dirty="0"/>
              <a:t>•Legacy effects of </a:t>
            </a:r>
            <a:r>
              <a:rPr lang="en-US" dirty="0" err="1"/>
              <a:t>ivermectins</a:t>
            </a:r>
            <a:r>
              <a:rPr lang="en-US" dirty="0"/>
              <a:t> and permethrins</a:t>
            </a:r>
          </a:p>
          <a:p>
            <a:pPr marL="465138" indent="-465138">
              <a:buNone/>
            </a:pPr>
            <a:r>
              <a:rPr lang="en-US" dirty="0"/>
              <a:t>•Soil productivity and “health” (value for landowner and ecosystem) </a:t>
            </a:r>
          </a:p>
          <a:p>
            <a:pPr marL="465138" indent="-465138">
              <a:buNone/>
            </a:pPr>
            <a:r>
              <a:rPr lang="en-US" dirty="0"/>
              <a:t>•Management impact on soil N retention </a:t>
            </a:r>
          </a:p>
          <a:p>
            <a:pPr marL="465138" indent="-465138">
              <a:buNone/>
            </a:pPr>
            <a:r>
              <a:rPr lang="en-US" dirty="0"/>
              <a:t>•Implications for grasslands management (impact on grassland diversity and habitat heterogeneity)</a:t>
            </a:r>
          </a:p>
          <a:p>
            <a:pPr marL="465138" indent="-465138">
              <a:buNone/>
            </a:pPr>
            <a:r>
              <a:rPr lang="en-US" dirty="0"/>
              <a:t>•Differential impacts on dung beetle guilds (</a:t>
            </a:r>
            <a:r>
              <a:rPr lang="en-US" dirty="0" err="1"/>
              <a:t>tunnelers</a:t>
            </a:r>
            <a:r>
              <a:rPr lang="en-US" dirty="0"/>
              <a:t> are better dung recyclers but the most impacted by </a:t>
            </a:r>
            <a:r>
              <a:rPr lang="en-US" dirty="0" err="1"/>
              <a:t>ivermectins</a:t>
            </a:r>
            <a:r>
              <a:rPr lang="en-US" dirty="0"/>
              <a:t>)</a:t>
            </a:r>
          </a:p>
          <a:p>
            <a:pPr marL="465138" indent="-465138">
              <a:buNone/>
            </a:pPr>
            <a:r>
              <a:rPr lang="en-US" dirty="0"/>
              <a:t>•Is higher dung beetle abundance correlated with increased above-ground biomass?</a:t>
            </a:r>
          </a:p>
          <a:p>
            <a:pPr marL="465138" indent="-465138">
              <a:buNone/>
            </a:pPr>
            <a:r>
              <a:rPr lang="en-US" dirty="0"/>
              <a:t>•Are dung beetle communities associated with soil types?</a:t>
            </a:r>
          </a:p>
          <a:p>
            <a:pPr marL="465138" indent="-465138">
              <a:buNone/>
            </a:pPr>
            <a:r>
              <a:rPr lang="en-US" dirty="0"/>
              <a:t>•Impacts of fire on dung beetles?</a:t>
            </a:r>
          </a:p>
        </p:txBody>
      </p:sp>
    </p:spTree>
    <p:extLst>
      <p:ext uri="{BB962C8B-B14F-4D97-AF65-F5344CB8AC3E}">
        <p14:creationId xmlns:p14="http://schemas.microsoft.com/office/powerpoint/2010/main" val="2248783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4AE823-60D5-1746-8BFA-DE44C857D53D}"/>
              </a:ext>
            </a:extLst>
          </p:cNvPr>
          <p:cNvSpPr>
            <a:spLocks noGrp="1"/>
          </p:cNvSpPr>
          <p:nvPr>
            <p:ph type="title"/>
          </p:nvPr>
        </p:nvSpPr>
        <p:spPr>
          <a:xfrm>
            <a:off x="838200" y="365125"/>
            <a:ext cx="10515600" cy="1325563"/>
          </a:xfrm>
        </p:spPr>
        <p:txBody>
          <a:bodyPr/>
          <a:lstStyle/>
          <a:p>
            <a:r>
              <a:rPr lang="en-US" dirty="0"/>
              <a:t>Status of Current Knowledge</a:t>
            </a:r>
          </a:p>
        </p:txBody>
      </p:sp>
      <p:sp>
        <p:nvSpPr>
          <p:cNvPr id="5" name="TextBox 4">
            <a:extLst>
              <a:ext uri="{FF2B5EF4-FFF2-40B4-BE49-F238E27FC236}">
                <a16:creationId xmlns:a16="http://schemas.microsoft.com/office/drawing/2014/main" id="{48215317-1314-304A-A1C9-486946B434D3}"/>
              </a:ext>
            </a:extLst>
          </p:cNvPr>
          <p:cNvSpPr txBox="1"/>
          <p:nvPr/>
        </p:nvSpPr>
        <p:spPr>
          <a:xfrm>
            <a:off x="1052945" y="1717728"/>
            <a:ext cx="4204598" cy="3139321"/>
          </a:xfrm>
          <a:prstGeom prst="rect">
            <a:avLst/>
          </a:prstGeom>
          <a:noFill/>
        </p:spPr>
        <p:txBody>
          <a:bodyPr wrap="square" rtlCol="0">
            <a:spAutoFit/>
          </a:bodyPr>
          <a:lstStyle/>
          <a:p>
            <a:r>
              <a:rPr lang="en-US" b="1" dirty="0"/>
              <a:t>Tiberg &amp; Floate (2011)</a:t>
            </a:r>
            <a:r>
              <a:rPr lang="en-US" dirty="0"/>
              <a:t> compared the response of dung beetles to the dung of cattle versus bison on different diets in order to test the “extant” hypothesis (Bison-associated dung beetles persist in cattle dung) versus the “extinction” hypothesis (a subset of bison-associated dung beetles were unable to make the transition to cattle and have gone extinct.</a:t>
            </a:r>
          </a:p>
          <a:p>
            <a:endParaRPr lang="en-US" b="1" dirty="0"/>
          </a:p>
          <a:p>
            <a:endParaRPr lang="en-US" b="1" dirty="0"/>
          </a:p>
        </p:txBody>
      </p:sp>
      <p:pic>
        <p:nvPicPr>
          <p:cNvPr id="6" name="Picture 5">
            <a:extLst>
              <a:ext uri="{FF2B5EF4-FFF2-40B4-BE49-F238E27FC236}">
                <a16:creationId xmlns:a16="http://schemas.microsoft.com/office/drawing/2014/main" id="{9652DA39-50B1-BB41-8C42-1172A6EE606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65664" y="1478363"/>
            <a:ext cx="5461104" cy="4841909"/>
          </a:xfrm>
          <a:prstGeom prst="rect">
            <a:avLst/>
          </a:prstGeom>
          <a:ln w="38100">
            <a:solidFill>
              <a:srgbClr val="009999"/>
            </a:solidFill>
          </a:ln>
        </p:spPr>
      </p:pic>
      <p:sp>
        <p:nvSpPr>
          <p:cNvPr id="7" name="TextBox 6">
            <a:extLst>
              <a:ext uri="{FF2B5EF4-FFF2-40B4-BE49-F238E27FC236}">
                <a16:creationId xmlns:a16="http://schemas.microsoft.com/office/drawing/2014/main" id="{47F0A2E1-A0A1-8442-98B5-ED0966BFE424}"/>
              </a:ext>
            </a:extLst>
          </p:cNvPr>
          <p:cNvSpPr txBox="1"/>
          <p:nvPr/>
        </p:nvSpPr>
        <p:spPr>
          <a:xfrm>
            <a:off x="5965664" y="6320272"/>
            <a:ext cx="5461104" cy="523220"/>
          </a:xfrm>
          <a:prstGeom prst="rect">
            <a:avLst/>
          </a:prstGeom>
          <a:solidFill>
            <a:srgbClr val="009999"/>
          </a:solidFill>
          <a:ln w="57150">
            <a:solidFill>
              <a:srgbClr val="009999"/>
            </a:solidFill>
          </a:ln>
        </p:spPr>
        <p:txBody>
          <a:bodyPr wrap="square" rtlCol="0">
            <a:spAutoFit/>
          </a:bodyPr>
          <a:lstStyle/>
          <a:p>
            <a:r>
              <a:rPr lang="en-US" sz="1400" dirty="0">
                <a:solidFill>
                  <a:schemeClr val="bg1"/>
                </a:solidFill>
              </a:rPr>
              <a:t>A comparison of two data sets: the mean abundance of dung beetles associated with bison and cattle (Tiberg and Floate 2011; Trible 2021).  </a:t>
            </a:r>
          </a:p>
        </p:txBody>
      </p:sp>
      <p:sp>
        <p:nvSpPr>
          <p:cNvPr id="13" name="TextBox 12">
            <a:extLst>
              <a:ext uri="{FF2B5EF4-FFF2-40B4-BE49-F238E27FC236}">
                <a16:creationId xmlns:a16="http://schemas.microsoft.com/office/drawing/2014/main" id="{0847F5B2-F714-EE4E-A528-213866E6D141}"/>
              </a:ext>
            </a:extLst>
          </p:cNvPr>
          <p:cNvSpPr txBox="1"/>
          <p:nvPr/>
        </p:nvSpPr>
        <p:spPr>
          <a:xfrm>
            <a:off x="1022826" y="4624978"/>
            <a:ext cx="4169659" cy="1477328"/>
          </a:xfrm>
          <a:prstGeom prst="rect">
            <a:avLst/>
          </a:prstGeom>
          <a:noFill/>
        </p:spPr>
        <p:txBody>
          <a:bodyPr wrap="square" rtlCol="0">
            <a:spAutoFit/>
          </a:bodyPr>
          <a:lstStyle/>
          <a:p>
            <a:r>
              <a:rPr lang="en-US" dirty="0"/>
              <a:t>Tiberg &amp; Floate (2011) addressed abundance, but they </a:t>
            </a:r>
            <a:r>
              <a:rPr lang="en-US" i="1" dirty="0"/>
              <a:t>did not address </a:t>
            </a:r>
            <a:r>
              <a:rPr lang="en-US" b="1" dirty="0"/>
              <a:t>dung beetle community composition</a:t>
            </a:r>
            <a:r>
              <a:rPr lang="en-US" dirty="0"/>
              <a:t>. </a:t>
            </a:r>
          </a:p>
          <a:p>
            <a:endParaRPr lang="en-US" b="1" dirty="0"/>
          </a:p>
          <a:p>
            <a:endParaRPr lang="en-US" b="1" dirty="0"/>
          </a:p>
        </p:txBody>
      </p:sp>
    </p:spTree>
    <p:extLst>
      <p:ext uri="{BB962C8B-B14F-4D97-AF65-F5344CB8AC3E}">
        <p14:creationId xmlns:p14="http://schemas.microsoft.com/office/powerpoint/2010/main" val="39507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4AE823-60D5-1746-8BFA-DE44C857D53D}"/>
              </a:ext>
            </a:extLst>
          </p:cNvPr>
          <p:cNvSpPr>
            <a:spLocks noGrp="1"/>
          </p:cNvSpPr>
          <p:nvPr>
            <p:ph type="title"/>
          </p:nvPr>
        </p:nvSpPr>
        <p:spPr>
          <a:xfrm>
            <a:off x="838200" y="365125"/>
            <a:ext cx="10515600" cy="1325563"/>
          </a:xfrm>
        </p:spPr>
        <p:txBody>
          <a:bodyPr/>
          <a:lstStyle/>
          <a:p>
            <a:r>
              <a:rPr lang="en-US" dirty="0"/>
              <a:t>Status of Current Knowledge</a:t>
            </a:r>
          </a:p>
        </p:txBody>
      </p:sp>
      <p:sp>
        <p:nvSpPr>
          <p:cNvPr id="10" name="TextBox 9">
            <a:extLst>
              <a:ext uri="{FF2B5EF4-FFF2-40B4-BE49-F238E27FC236}">
                <a16:creationId xmlns:a16="http://schemas.microsoft.com/office/drawing/2014/main" id="{BDD83B37-A68A-4941-8CEF-B36FAE1911B1}"/>
              </a:ext>
            </a:extLst>
          </p:cNvPr>
          <p:cNvSpPr txBox="1"/>
          <p:nvPr/>
        </p:nvSpPr>
        <p:spPr>
          <a:xfrm>
            <a:off x="828356" y="1461053"/>
            <a:ext cx="4531426" cy="2308324"/>
          </a:xfrm>
          <a:prstGeom prst="rect">
            <a:avLst/>
          </a:prstGeom>
          <a:noFill/>
        </p:spPr>
        <p:txBody>
          <a:bodyPr wrap="square" rtlCol="0">
            <a:spAutoFit/>
          </a:bodyPr>
          <a:lstStyle/>
          <a:p>
            <a:r>
              <a:rPr lang="en-US" b="1" dirty="0"/>
              <a:t>Barber et al. (2019) </a:t>
            </a:r>
            <a:r>
              <a:rPr lang="en-US" dirty="0"/>
              <a:t>conducted small-scale research (1 year, 2 pitfall traps) to examine the response of dung beetles to bison reintroduction following grassland restoration in Illinois. The researchers did not compare bison and cattle (or other herbivore). </a:t>
            </a:r>
          </a:p>
          <a:p>
            <a:endParaRPr lang="en-US" b="1" dirty="0"/>
          </a:p>
          <a:p>
            <a:r>
              <a:rPr lang="en-US" b="1" dirty="0"/>
              <a:t>They did not compare bison and cattle.</a:t>
            </a:r>
          </a:p>
        </p:txBody>
      </p:sp>
      <p:pic>
        <p:nvPicPr>
          <p:cNvPr id="2" name="Picture 1">
            <a:extLst>
              <a:ext uri="{FF2B5EF4-FFF2-40B4-BE49-F238E27FC236}">
                <a16:creationId xmlns:a16="http://schemas.microsoft.com/office/drawing/2014/main" id="{01C26D24-19DD-1743-A4FD-8E5AEAD12EEA}"/>
              </a:ext>
            </a:extLst>
          </p:cNvPr>
          <p:cNvPicPr>
            <a:picLocks noChangeAspect="1"/>
          </p:cNvPicPr>
          <p:nvPr/>
        </p:nvPicPr>
        <p:blipFill>
          <a:blip r:embed="rId3"/>
          <a:stretch>
            <a:fillRect/>
          </a:stretch>
        </p:blipFill>
        <p:spPr>
          <a:xfrm>
            <a:off x="5743073" y="3781898"/>
            <a:ext cx="6272463" cy="3076102"/>
          </a:xfrm>
          <a:prstGeom prst="rect">
            <a:avLst/>
          </a:prstGeom>
        </p:spPr>
      </p:pic>
      <p:pic>
        <p:nvPicPr>
          <p:cNvPr id="3" name="Picture 2">
            <a:extLst>
              <a:ext uri="{FF2B5EF4-FFF2-40B4-BE49-F238E27FC236}">
                <a16:creationId xmlns:a16="http://schemas.microsoft.com/office/drawing/2014/main" id="{3824E554-92DC-494D-98AC-5EB26819E985}"/>
              </a:ext>
            </a:extLst>
          </p:cNvPr>
          <p:cNvPicPr>
            <a:picLocks noChangeAspect="1"/>
          </p:cNvPicPr>
          <p:nvPr/>
        </p:nvPicPr>
        <p:blipFill>
          <a:blip r:embed="rId4"/>
          <a:stretch>
            <a:fillRect/>
          </a:stretch>
        </p:blipFill>
        <p:spPr>
          <a:xfrm>
            <a:off x="7411815" y="0"/>
            <a:ext cx="3192017" cy="3770048"/>
          </a:xfrm>
          <a:prstGeom prst="rect">
            <a:avLst/>
          </a:prstGeom>
        </p:spPr>
      </p:pic>
    </p:spTree>
    <p:extLst>
      <p:ext uri="{BB962C8B-B14F-4D97-AF65-F5344CB8AC3E}">
        <p14:creationId xmlns:p14="http://schemas.microsoft.com/office/powerpoint/2010/main" val="3347236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1982</TotalTime>
  <Words>3024</Words>
  <Application>Microsoft Office PowerPoint</Application>
  <PresentationFormat>Widescreen</PresentationFormat>
  <Paragraphs>308</Paragraphs>
  <Slides>40</Slides>
  <Notes>32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6" baseType="lpstr">
      <vt:lpstr>Lato</vt:lpstr>
      <vt:lpstr>Arial</vt:lpstr>
      <vt:lpstr>Calibri</vt:lpstr>
      <vt:lpstr>Calibri Light</vt:lpstr>
      <vt:lpstr>Office Theme</vt:lpstr>
      <vt:lpstr>Document</vt:lpstr>
      <vt:lpstr>Dung Beetles Associated with Bison- and Cattle-grazed Pastures  Protocols and Ideas  Feb. 10, 2022</vt:lpstr>
      <vt:lpstr>PowerPoint Presentation</vt:lpstr>
      <vt:lpstr>PowerPoint Presentation</vt:lpstr>
      <vt:lpstr>PowerPoint Presentation</vt:lpstr>
      <vt:lpstr>Rationale</vt:lpstr>
      <vt:lpstr>Challenges to Cattle Ranching</vt:lpstr>
      <vt:lpstr>Gaps in Knowledge</vt:lpstr>
      <vt:lpstr>Status of Current Knowledge</vt:lpstr>
      <vt:lpstr>Status of Current Knowledge</vt:lpstr>
      <vt:lpstr>Status of Current Knowledge</vt:lpstr>
      <vt:lpstr>Status of Current Knowledge</vt:lpstr>
      <vt:lpstr>Status of Current Knowledge</vt:lpstr>
      <vt:lpstr>Possible Goals</vt:lpstr>
      <vt:lpstr>Location</vt:lpstr>
      <vt:lpstr>PowerPoint Presentation</vt:lpstr>
      <vt:lpstr>PowerPoint Presentation</vt:lpstr>
      <vt:lpstr>PowerPoint Presentation</vt:lpstr>
      <vt:lpstr>Sites, Plot, Transects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Funding sources?</vt:lpstr>
      <vt:lpstr>Broader impacts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Jameson, Mary</dc:creator>
  <cp:lastModifiedBy>Ellen Welti</cp:lastModifiedBy>
  <cp:revision>27</cp:revision>
  <dcterms:created xsi:type="dcterms:W3CDTF">2022-02-08T02:16:47Z</dcterms:created>
  <dcterms:modified xsi:type="dcterms:W3CDTF">2022-02-10T16:20:12Z</dcterms:modified>
</cp:coreProperties>
</file>